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364"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8ebcd711f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8ebcd711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8ebcd711fe_6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8ebcd711fe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8ebcd711fe_6_4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8ebcd711fe_6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8ebcd711fe_6_5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8ebcd711fe_6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8ebcd711fe_6_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8ebcd711fe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8ebcd711fe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8ebcd711f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8ebcd711fe_6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8ebcd711fe_6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8ebcd711fe_6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8ebcd711fe_6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8ebcd711fe_6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8ebcd711fe_6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8ebcd711fe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8ebcd711f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8ebcd711fe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8ebcd711f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e9090756a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ebcd711fe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ebcd711f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8ebcd711fe_4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8ebcd711f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8ebcd711fe_4_6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8ebcd711fe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8ebcd711fe_6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8ebcd711fe_6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8ebcd711fe_4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8ebcd711fe_4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8ebcd711fe_4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8ebcd711fe_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933c8c4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3"/>
        <p:cNvGrpSpPr/>
        <p:nvPr/>
      </p:nvGrpSpPr>
      <p:grpSpPr>
        <a:xfrm>
          <a:off x="0" y="0"/>
          <a:ext cx="0" cy="0"/>
          <a:chOff x="0" y="0"/>
          <a:chExt cx="0" cy="0"/>
        </a:xfrm>
      </p:grpSpPr>
      <p:sp>
        <p:nvSpPr>
          <p:cNvPr id="64" name="Google Shape;64;p13"/>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4000"/>
              <a:buNone/>
              <a:defRPr sz="4000" b="1">
                <a:solidFill>
                  <a:srgbClr val="FFFFFF"/>
                </a:solidFill>
              </a:defRPr>
            </a:lvl2pPr>
            <a:lvl3pPr lvl="2" algn="ctr">
              <a:lnSpc>
                <a:spcPct val="100000"/>
              </a:lnSpc>
              <a:spcBef>
                <a:spcPts val="0"/>
              </a:spcBef>
              <a:spcAft>
                <a:spcPts val="0"/>
              </a:spcAft>
              <a:buClr>
                <a:srgbClr val="FFFFFF"/>
              </a:buClr>
              <a:buSzPts val="4000"/>
              <a:buNone/>
              <a:defRPr sz="4000" b="1">
                <a:solidFill>
                  <a:srgbClr val="FFFFFF"/>
                </a:solidFill>
              </a:defRPr>
            </a:lvl3pPr>
            <a:lvl4pPr lvl="3" algn="ctr">
              <a:lnSpc>
                <a:spcPct val="100000"/>
              </a:lnSpc>
              <a:spcBef>
                <a:spcPts val="0"/>
              </a:spcBef>
              <a:spcAft>
                <a:spcPts val="0"/>
              </a:spcAft>
              <a:buClr>
                <a:srgbClr val="FFFFFF"/>
              </a:buClr>
              <a:buSzPts val="4000"/>
              <a:buNone/>
              <a:defRPr sz="4000" b="1">
                <a:solidFill>
                  <a:srgbClr val="FFFFFF"/>
                </a:solidFill>
              </a:defRPr>
            </a:lvl4pPr>
            <a:lvl5pPr lvl="4" algn="ctr">
              <a:lnSpc>
                <a:spcPct val="100000"/>
              </a:lnSpc>
              <a:spcBef>
                <a:spcPts val="0"/>
              </a:spcBef>
              <a:spcAft>
                <a:spcPts val="0"/>
              </a:spcAft>
              <a:buClr>
                <a:srgbClr val="FFFFFF"/>
              </a:buClr>
              <a:buSzPts val="4000"/>
              <a:buNone/>
              <a:defRPr sz="4000" b="1">
                <a:solidFill>
                  <a:srgbClr val="FFFFFF"/>
                </a:solidFill>
              </a:defRPr>
            </a:lvl5pPr>
            <a:lvl6pPr lvl="5" algn="ctr">
              <a:lnSpc>
                <a:spcPct val="100000"/>
              </a:lnSpc>
              <a:spcBef>
                <a:spcPts val="0"/>
              </a:spcBef>
              <a:spcAft>
                <a:spcPts val="0"/>
              </a:spcAft>
              <a:buClr>
                <a:srgbClr val="FFFFFF"/>
              </a:buClr>
              <a:buSzPts val="4000"/>
              <a:buNone/>
              <a:defRPr sz="4000" b="1">
                <a:solidFill>
                  <a:srgbClr val="FFFFFF"/>
                </a:solidFill>
              </a:defRPr>
            </a:lvl6pPr>
            <a:lvl7pPr lvl="6" algn="ctr">
              <a:lnSpc>
                <a:spcPct val="100000"/>
              </a:lnSpc>
              <a:spcBef>
                <a:spcPts val="0"/>
              </a:spcBef>
              <a:spcAft>
                <a:spcPts val="0"/>
              </a:spcAft>
              <a:buClr>
                <a:srgbClr val="FFFFFF"/>
              </a:buClr>
              <a:buSzPts val="4000"/>
              <a:buNone/>
              <a:defRPr sz="4000" b="1">
                <a:solidFill>
                  <a:srgbClr val="FFFFFF"/>
                </a:solidFill>
              </a:defRPr>
            </a:lvl7pPr>
            <a:lvl8pPr lvl="7" algn="ctr">
              <a:lnSpc>
                <a:spcPct val="100000"/>
              </a:lnSpc>
              <a:spcBef>
                <a:spcPts val="0"/>
              </a:spcBef>
              <a:spcAft>
                <a:spcPts val="0"/>
              </a:spcAft>
              <a:buClr>
                <a:srgbClr val="FFFFFF"/>
              </a:buClr>
              <a:buSzPts val="4000"/>
              <a:buNone/>
              <a:defRPr sz="4000" b="1">
                <a:solidFill>
                  <a:srgbClr val="FFFFFF"/>
                </a:solidFill>
              </a:defRPr>
            </a:lvl8pPr>
            <a:lvl9pPr lvl="8" algn="ctr">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66" name="Google Shape;66;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67"/>
        <p:cNvGrpSpPr/>
        <p:nvPr/>
      </p:nvGrpSpPr>
      <p:grpSpPr>
        <a:xfrm>
          <a:off x="0" y="0"/>
          <a:ext cx="0" cy="0"/>
          <a:chOff x="0" y="0"/>
          <a:chExt cx="0" cy="0"/>
        </a:xfrm>
      </p:grpSpPr>
      <p:sp>
        <p:nvSpPr>
          <p:cNvPr id="68" name="Google Shape;68;p14"/>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4000"/>
              <a:buNone/>
              <a:defRPr sz="4000" b="1">
                <a:solidFill>
                  <a:srgbClr val="FFFFFF"/>
                </a:solidFill>
              </a:defRPr>
            </a:lvl2pPr>
            <a:lvl3pPr lvl="2" algn="ctr">
              <a:lnSpc>
                <a:spcPct val="100000"/>
              </a:lnSpc>
              <a:spcBef>
                <a:spcPts val="0"/>
              </a:spcBef>
              <a:spcAft>
                <a:spcPts val="0"/>
              </a:spcAft>
              <a:buClr>
                <a:srgbClr val="FFFFFF"/>
              </a:buClr>
              <a:buSzPts val="4000"/>
              <a:buNone/>
              <a:defRPr sz="4000" b="1">
                <a:solidFill>
                  <a:srgbClr val="FFFFFF"/>
                </a:solidFill>
              </a:defRPr>
            </a:lvl3pPr>
            <a:lvl4pPr lvl="3" algn="ctr">
              <a:lnSpc>
                <a:spcPct val="100000"/>
              </a:lnSpc>
              <a:spcBef>
                <a:spcPts val="0"/>
              </a:spcBef>
              <a:spcAft>
                <a:spcPts val="0"/>
              </a:spcAft>
              <a:buClr>
                <a:srgbClr val="FFFFFF"/>
              </a:buClr>
              <a:buSzPts val="4000"/>
              <a:buNone/>
              <a:defRPr sz="4000" b="1">
                <a:solidFill>
                  <a:srgbClr val="FFFFFF"/>
                </a:solidFill>
              </a:defRPr>
            </a:lvl4pPr>
            <a:lvl5pPr lvl="4" algn="ctr">
              <a:lnSpc>
                <a:spcPct val="100000"/>
              </a:lnSpc>
              <a:spcBef>
                <a:spcPts val="0"/>
              </a:spcBef>
              <a:spcAft>
                <a:spcPts val="0"/>
              </a:spcAft>
              <a:buClr>
                <a:srgbClr val="FFFFFF"/>
              </a:buClr>
              <a:buSzPts val="4000"/>
              <a:buNone/>
              <a:defRPr sz="4000" b="1">
                <a:solidFill>
                  <a:srgbClr val="FFFFFF"/>
                </a:solidFill>
              </a:defRPr>
            </a:lvl5pPr>
            <a:lvl6pPr lvl="5" algn="ctr">
              <a:lnSpc>
                <a:spcPct val="100000"/>
              </a:lnSpc>
              <a:spcBef>
                <a:spcPts val="0"/>
              </a:spcBef>
              <a:spcAft>
                <a:spcPts val="0"/>
              </a:spcAft>
              <a:buClr>
                <a:srgbClr val="FFFFFF"/>
              </a:buClr>
              <a:buSzPts val="4000"/>
              <a:buNone/>
              <a:defRPr sz="4000" b="1">
                <a:solidFill>
                  <a:srgbClr val="FFFFFF"/>
                </a:solidFill>
              </a:defRPr>
            </a:lvl6pPr>
            <a:lvl7pPr lvl="6" algn="ctr">
              <a:lnSpc>
                <a:spcPct val="100000"/>
              </a:lnSpc>
              <a:spcBef>
                <a:spcPts val="0"/>
              </a:spcBef>
              <a:spcAft>
                <a:spcPts val="0"/>
              </a:spcAft>
              <a:buClr>
                <a:srgbClr val="FFFFFF"/>
              </a:buClr>
              <a:buSzPts val="4000"/>
              <a:buNone/>
              <a:defRPr sz="4000" b="1">
                <a:solidFill>
                  <a:srgbClr val="FFFFFF"/>
                </a:solidFill>
              </a:defRPr>
            </a:lvl7pPr>
            <a:lvl8pPr lvl="7" algn="ctr">
              <a:lnSpc>
                <a:spcPct val="100000"/>
              </a:lnSpc>
              <a:spcBef>
                <a:spcPts val="0"/>
              </a:spcBef>
              <a:spcAft>
                <a:spcPts val="0"/>
              </a:spcAft>
              <a:buClr>
                <a:srgbClr val="FFFFFF"/>
              </a:buClr>
              <a:buSzPts val="4000"/>
              <a:buNone/>
              <a:defRPr sz="4000" b="1">
                <a:solidFill>
                  <a:srgbClr val="FFFFFF"/>
                </a:solidFill>
              </a:defRPr>
            </a:lvl8pPr>
            <a:lvl9pPr lvl="8" algn="ctr">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70" name="Google Shape;70;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71"/>
        <p:cNvGrpSpPr/>
        <p:nvPr/>
      </p:nvGrpSpPr>
      <p:grpSpPr>
        <a:xfrm>
          <a:off x="0" y="0"/>
          <a:ext cx="0" cy="0"/>
          <a:chOff x="0" y="0"/>
          <a:chExt cx="0" cy="0"/>
        </a:xfrm>
      </p:grpSpPr>
      <p:sp>
        <p:nvSpPr>
          <p:cNvPr id="72" name="Google Shape;72;p15"/>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4000"/>
              <a:buNone/>
              <a:defRPr sz="4000" b="1">
                <a:solidFill>
                  <a:srgbClr val="FFFFFF"/>
                </a:solidFill>
              </a:defRPr>
            </a:lvl2pPr>
            <a:lvl3pPr lvl="2" algn="ctr">
              <a:lnSpc>
                <a:spcPct val="100000"/>
              </a:lnSpc>
              <a:spcBef>
                <a:spcPts val="0"/>
              </a:spcBef>
              <a:spcAft>
                <a:spcPts val="0"/>
              </a:spcAft>
              <a:buClr>
                <a:srgbClr val="FFFFFF"/>
              </a:buClr>
              <a:buSzPts val="4000"/>
              <a:buNone/>
              <a:defRPr sz="4000" b="1">
                <a:solidFill>
                  <a:srgbClr val="FFFFFF"/>
                </a:solidFill>
              </a:defRPr>
            </a:lvl3pPr>
            <a:lvl4pPr lvl="3" algn="ctr">
              <a:lnSpc>
                <a:spcPct val="100000"/>
              </a:lnSpc>
              <a:spcBef>
                <a:spcPts val="0"/>
              </a:spcBef>
              <a:spcAft>
                <a:spcPts val="0"/>
              </a:spcAft>
              <a:buClr>
                <a:srgbClr val="FFFFFF"/>
              </a:buClr>
              <a:buSzPts val="4000"/>
              <a:buNone/>
              <a:defRPr sz="4000" b="1">
                <a:solidFill>
                  <a:srgbClr val="FFFFFF"/>
                </a:solidFill>
              </a:defRPr>
            </a:lvl4pPr>
            <a:lvl5pPr lvl="4" algn="ctr">
              <a:lnSpc>
                <a:spcPct val="100000"/>
              </a:lnSpc>
              <a:spcBef>
                <a:spcPts val="0"/>
              </a:spcBef>
              <a:spcAft>
                <a:spcPts val="0"/>
              </a:spcAft>
              <a:buClr>
                <a:srgbClr val="FFFFFF"/>
              </a:buClr>
              <a:buSzPts val="4000"/>
              <a:buNone/>
              <a:defRPr sz="4000" b="1">
                <a:solidFill>
                  <a:srgbClr val="FFFFFF"/>
                </a:solidFill>
              </a:defRPr>
            </a:lvl5pPr>
            <a:lvl6pPr lvl="5" algn="ctr">
              <a:lnSpc>
                <a:spcPct val="100000"/>
              </a:lnSpc>
              <a:spcBef>
                <a:spcPts val="0"/>
              </a:spcBef>
              <a:spcAft>
                <a:spcPts val="0"/>
              </a:spcAft>
              <a:buClr>
                <a:srgbClr val="FFFFFF"/>
              </a:buClr>
              <a:buSzPts val="4000"/>
              <a:buNone/>
              <a:defRPr sz="4000" b="1">
                <a:solidFill>
                  <a:srgbClr val="FFFFFF"/>
                </a:solidFill>
              </a:defRPr>
            </a:lvl6pPr>
            <a:lvl7pPr lvl="6" algn="ctr">
              <a:lnSpc>
                <a:spcPct val="100000"/>
              </a:lnSpc>
              <a:spcBef>
                <a:spcPts val="0"/>
              </a:spcBef>
              <a:spcAft>
                <a:spcPts val="0"/>
              </a:spcAft>
              <a:buClr>
                <a:srgbClr val="FFFFFF"/>
              </a:buClr>
              <a:buSzPts val="4000"/>
              <a:buNone/>
              <a:defRPr sz="4000" b="1">
                <a:solidFill>
                  <a:srgbClr val="FFFFFF"/>
                </a:solidFill>
              </a:defRPr>
            </a:lvl7pPr>
            <a:lvl8pPr lvl="7" algn="ctr">
              <a:lnSpc>
                <a:spcPct val="100000"/>
              </a:lnSpc>
              <a:spcBef>
                <a:spcPts val="0"/>
              </a:spcBef>
              <a:spcAft>
                <a:spcPts val="0"/>
              </a:spcAft>
              <a:buClr>
                <a:srgbClr val="FFFFFF"/>
              </a:buClr>
              <a:buSzPts val="4000"/>
              <a:buNone/>
              <a:defRPr sz="4000" b="1">
                <a:solidFill>
                  <a:srgbClr val="FFFFFF"/>
                </a:solidFill>
              </a:defRPr>
            </a:lvl8pPr>
            <a:lvl9pPr lvl="8" algn="ctr">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3">
  <p:cSld name="AUTOLAYOUT_3">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0" y="0"/>
            <a:ext cx="9144000" cy="398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txBox="1">
            <a:spLocks noGrp="1"/>
          </p:cNvSpPr>
          <p:nvPr>
            <p:ph type="title"/>
          </p:nvPr>
        </p:nvSpPr>
        <p:spPr>
          <a:xfrm>
            <a:off x="838350" y="4094725"/>
            <a:ext cx="7467300" cy="9621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200"/>
              <a:buNone/>
              <a:defRPr sz="3200">
                <a:solidFill>
                  <a:schemeClr val="dk1"/>
                </a:solidFill>
              </a:defRPr>
            </a:lvl1pPr>
            <a:lvl2pPr lvl="1" algn="ctr">
              <a:lnSpc>
                <a:spcPct val="100000"/>
              </a:lnSpc>
              <a:spcBef>
                <a:spcPts val="0"/>
              </a:spcBef>
              <a:spcAft>
                <a:spcPts val="0"/>
              </a:spcAft>
              <a:buClr>
                <a:schemeClr val="dk1"/>
              </a:buClr>
              <a:buSzPts val="3200"/>
              <a:buNone/>
              <a:defRPr sz="3200">
                <a:solidFill>
                  <a:schemeClr val="dk1"/>
                </a:solidFill>
              </a:defRPr>
            </a:lvl2pPr>
            <a:lvl3pPr lvl="2" algn="ctr">
              <a:lnSpc>
                <a:spcPct val="100000"/>
              </a:lnSpc>
              <a:spcBef>
                <a:spcPts val="0"/>
              </a:spcBef>
              <a:spcAft>
                <a:spcPts val="0"/>
              </a:spcAft>
              <a:buClr>
                <a:schemeClr val="dk1"/>
              </a:buClr>
              <a:buSzPts val="3200"/>
              <a:buNone/>
              <a:defRPr sz="3200">
                <a:solidFill>
                  <a:schemeClr val="dk1"/>
                </a:solidFill>
              </a:defRPr>
            </a:lvl3pPr>
            <a:lvl4pPr lvl="3" algn="ctr">
              <a:lnSpc>
                <a:spcPct val="100000"/>
              </a:lnSpc>
              <a:spcBef>
                <a:spcPts val="0"/>
              </a:spcBef>
              <a:spcAft>
                <a:spcPts val="0"/>
              </a:spcAft>
              <a:buClr>
                <a:schemeClr val="dk1"/>
              </a:buClr>
              <a:buSzPts val="3200"/>
              <a:buNone/>
              <a:defRPr sz="3200">
                <a:solidFill>
                  <a:schemeClr val="dk1"/>
                </a:solidFill>
              </a:defRPr>
            </a:lvl4pPr>
            <a:lvl5pPr lvl="4" algn="ctr">
              <a:lnSpc>
                <a:spcPct val="100000"/>
              </a:lnSpc>
              <a:spcBef>
                <a:spcPts val="0"/>
              </a:spcBef>
              <a:spcAft>
                <a:spcPts val="0"/>
              </a:spcAft>
              <a:buClr>
                <a:schemeClr val="dk1"/>
              </a:buClr>
              <a:buSzPts val="3200"/>
              <a:buNone/>
              <a:defRPr sz="3200">
                <a:solidFill>
                  <a:schemeClr val="dk1"/>
                </a:solidFill>
              </a:defRPr>
            </a:lvl5pPr>
            <a:lvl6pPr lvl="5" algn="ctr">
              <a:lnSpc>
                <a:spcPct val="100000"/>
              </a:lnSpc>
              <a:spcBef>
                <a:spcPts val="0"/>
              </a:spcBef>
              <a:spcAft>
                <a:spcPts val="0"/>
              </a:spcAft>
              <a:buClr>
                <a:schemeClr val="dk1"/>
              </a:buClr>
              <a:buSzPts val="3200"/>
              <a:buNone/>
              <a:defRPr sz="3200">
                <a:solidFill>
                  <a:schemeClr val="dk1"/>
                </a:solidFill>
              </a:defRPr>
            </a:lvl6pPr>
            <a:lvl7pPr lvl="6" algn="ctr">
              <a:lnSpc>
                <a:spcPct val="100000"/>
              </a:lnSpc>
              <a:spcBef>
                <a:spcPts val="0"/>
              </a:spcBef>
              <a:spcAft>
                <a:spcPts val="0"/>
              </a:spcAft>
              <a:buClr>
                <a:schemeClr val="dk1"/>
              </a:buClr>
              <a:buSzPts val="3200"/>
              <a:buNone/>
              <a:defRPr sz="3200">
                <a:solidFill>
                  <a:schemeClr val="dk1"/>
                </a:solidFill>
              </a:defRPr>
            </a:lvl7pPr>
            <a:lvl8pPr lvl="7" algn="ctr">
              <a:lnSpc>
                <a:spcPct val="100000"/>
              </a:lnSpc>
              <a:spcBef>
                <a:spcPts val="0"/>
              </a:spcBef>
              <a:spcAft>
                <a:spcPts val="0"/>
              </a:spcAft>
              <a:buClr>
                <a:schemeClr val="dk1"/>
              </a:buClr>
              <a:buSzPts val="3200"/>
              <a:buNone/>
              <a:defRPr sz="3200">
                <a:solidFill>
                  <a:schemeClr val="dk1"/>
                </a:solidFill>
              </a:defRPr>
            </a:lvl8pPr>
            <a:lvl9pPr lvl="8" algn="ctr">
              <a:lnSpc>
                <a:spcPct val="100000"/>
              </a:lnSpc>
              <a:spcBef>
                <a:spcPts val="0"/>
              </a:spcBef>
              <a:spcAft>
                <a:spcPts val="0"/>
              </a:spcAft>
              <a:buClr>
                <a:schemeClr val="dk1"/>
              </a:buClr>
              <a:buSzPts val="3200"/>
              <a:buNone/>
              <a:defRPr sz="3200">
                <a:solidFill>
                  <a:schemeClr val="dk1"/>
                </a:solidFill>
              </a:defRPr>
            </a:lvl9pPr>
          </a:lstStyle>
          <a:p>
            <a:endParaRPr/>
          </a:p>
        </p:txBody>
      </p:sp>
      <p:sp>
        <p:nvSpPr>
          <p:cNvPr id="79" name="Google Shape;79;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85" name="Google Shape;85;p17"/>
          <p:cNvSpPr txBox="1">
            <a:spLocks noGrp="1"/>
          </p:cNvSpPr>
          <p:nvPr>
            <p:ph type="title"/>
          </p:nvPr>
        </p:nvSpPr>
        <p:spPr>
          <a:xfrm>
            <a:off x="490250" y="2571750"/>
            <a:ext cx="6227100" cy="200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A machine learning algorithm for binary classification of gender bias in text</a:t>
            </a:r>
            <a:endParaRPr sz="3500"/>
          </a:p>
        </p:txBody>
      </p:sp>
      <p:sp>
        <p:nvSpPr>
          <p:cNvPr id="86" name="Google Shape;86;p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cxnSp>
        <p:nvCxnSpPr>
          <p:cNvPr id="87" name="Google Shape;87;p17"/>
          <p:cNvCxnSpPr/>
          <p:nvPr/>
        </p:nvCxnSpPr>
        <p:spPr>
          <a:xfrm>
            <a:off x="4361775" y="4293800"/>
            <a:ext cx="4577100" cy="0"/>
          </a:xfrm>
          <a:prstGeom prst="straightConnector1">
            <a:avLst/>
          </a:prstGeom>
          <a:noFill/>
          <a:ln w="19050" cap="flat" cmpd="sng">
            <a:solidFill>
              <a:schemeClr val="lt1"/>
            </a:solidFill>
            <a:prstDash val="solid"/>
            <a:round/>
            <a:headEnd type="none" w="med" len="med"/>
            <a:tailEnd type="none" w="med" len="med"/>
          </a:ln>
        </p:spPr>
      </p:cxnSp>
      <p:sp>
        <p:nvSpPr>
          <p:cNvPr id="2" name="TextBox 1">
            <a:extLst>
              <a:ext uri="{FF2B5EF4-FFF2-40B4-BE49-F238E27FC236}">
                <a16:creationId xmlns:a16="http://schemas.microsoft.com/office/drawing/2014/main" id="{52EC21E2-8F10-FC16-8E56-D304BA63DD03}"/>
              </a:ext>
            </a:extLst>
          </p:cNvPr>
          <p:cNvSpPr txBox="1"/>
          <p:nvPr/>
        </p:nvSpPr>
        <p:spPr>
          <a:xfrm>
            <a:off x="7535695" y="4004551"/>
            <a:ext cx="1501310" cy="307777"/>
          </a:xfrm>
          <a:prstGeom prst="rect">
            <a:avLst/>
          </a:prstGeom>
          <a:noFill/>
        </p:spPr>
        <p:txBody>
          <a:bodyPr wrap="square" rtlCol="0">
            <a:spAutoFit/>
          </a:bodyPr>
          <a:lstStyle/>
          <a:p>
            <a:r>
              <a:rPr lang="en-US" dirty="0">
                <a:solidFill>
                  <a:schemeClr val="bg1"/>
                </a:solidFill>
              </a:rPr>
              <a:t>Classifier - DA2</a:t>
            </a:r>
            <a:endParaRPr lang="en-I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4337500" y="514150"/>
            <a:ext cx="2865900" cy="613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Pandas</a:t>
            </a:r>
            <a:endParaRPr/>
          </a:p>
        </p:txBody>
      </p:sp>
      <p:sp>
        <p:nvSpPr>
          <p:cNvPr id="174" name="Google Shape;174;p26"/>
          <p:cNvSpPr txBox="1">
            <a:spLocks noGrp="1"/>
          </p:cNvSpPr>
          <p:nvPr>
            <p:ph type="title"/>
          </p:nvPr>
        </p:nvSpPr>
        <p:spPr>
          <a:xfrm>
            <a:off x="4337500" y="1618427"/>
            <a:ext cx="2865900" cy="613800"/>
          </a:xfrm>
          <a:prstGeom prst="rect">
            <a:avLst/>
          </a:prstGeom>
          <a:solidFill>
            <a:schemeClr val="dk1"/>
          </a:solidFill>
        </p:spPr>
        <p:txBody>
          <a:bodyPr spcFirstLastPara="1" wrap="square" lIns="91425" tIns="91425" rIns="91425" bIns="91425" anchor="ctr" anchorCtr="0">
            <a:noAutofit/>
          </a:bodyPr>
          <a:lstStyle/>
          <a:p>
            <a:pPr marL="457200" lvl="0" indent="0" algn="l" rtl="0">
              <a:spcBef>
                <a:spcPts val="0"/>
              </a:spcBef>
              <a:spcAft>
                <a:spcPts val="0"/>
              </a:spcAft>
              <a:buNone/>
            </a:pPr>
            <a:r>
              <a:rPr lang="en"/>
              <a:t>     NUMPY	</a:t>
            </a:r>
            <a:endParaRPr/>
          </a:p>
        </p:txBody>
      </p:sp>
      <p:sp>
        <p:nvSpPr>
          <p:cNvPr id="175" name="Google Shape;175;p26"/>
          <p:cNvSpPr txBox="1">
            <a:spLocks noGrp="1"/>
          </p:cNvSpPr>
          <p:nvPr>
            <p:ph type="title"/>
          </p:nvPr>
        </p:nvSpPr>
        <p:spPr>
          <a:xfrm>
            <a:off x="4337500" y="2722669"/>
            <a:ext cx="2865900" cy="613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SKLEARN</a:t>
            </a:r>
            <a:endParaRPr/>
          </a:p>
        </p:txBody>
      </p:sp>
      <p:sp>
        <p:nvSpPr>
          <p:cNvPr id="176" name="Google Shape;176;p26"/>
          <p:cNvSpPr txBox="1">
            <a:spLocks noGrp="1"/>
          </p:cNvSpPr>
          <p:nvPr>
            <p:ph type="title"/>
          </p:nvPr>
        </p:nvSpPr>
        <p:spPr>
          <a:xfrm>
            <a:off x="4337500" y="3826919"/>
            <a:ext cx="2865900" cy="613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MATPLOTLIB</a:t>
            </a:r>
            <a:endParaRPr/>
          </a:p>
        </p:txBody>
      </p:sp>
      <p:sp>
        <p:nvSpPr>
          <p:cNvPr id="177" name="Google Shape;177;p2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78" name="Google Shape;178;p26"/>
          <p:cNvSpPr txBox="1">
            <a:spLocks noGrp="1"/>
          </p:cNvSpPr>
          <p:nvPr>
            <p:ph type="title"/>
          </p:nvPr>
        </p:nvSpPr>
        <p:spPr>
          <a:xfrm>
            <a:off x="226078" y="1882125"/>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Libraries Used</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7"/>
          <p:cNvPicPr preferRelativeResize="0"/>
          <p:nvPr/>
        </p:nvPicPr>
        <p:blipFill rotWithShape="1">
          <a:blip r:embed="rId3">
            <a:alphaModFix amt="50000"/>
          </a:blip>
          <a:srcRect t="9163" b="9163"/>
          <a:stretch/>
        </p:blipFill>
        <p:spPr>
          <a:xfrm>
            <a:off x="0" y="0"/>
            <a:ext cx="9144006" cy="5143498"/>
          </a:xfrm>
          <a:prstGeom prst="rect">
            <a:avLst/>
          </a:prstGeom>
          <a:noFill/>
          <a:ln>
            <a:noFill/>
          </a:ln>
        </p:spPr>
      </p:pic>
      <p:sp>
        <p:nvSpPr>
          <p:cNvPr id="184" name="Google Shape;184;p27"/>
          <p:cNvSpPr txBox="1">
            <a:spLocks noGrp="1"/>
          </p:cNvSpPr>
          <p:nvPr>
            <p:ph type="ctrTitle"/>
          </p:nvPr>
        </p:nvSpPr>
        <p:spPr>
          <a:xfrm>
            <a:off x="3698100" y="0"/>
            <a:ext cx="5445900" cy="60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a:t>Developing the model - KNN</a:t>
            </a:r>
            <a:endParaRPr sz="2500"/>
          </a:p>
        </p:txBody>
      </p:sp>
      <p:sp>
        <p:nvSpPr>
          <p:cNvPr id="185" name="Google Shape;18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8"/>
          <p:cNvPicPr preferRelativeResize="0"/>
          <p:nvPr/>
        </p:nvPicPr>
        <p:blipFill rotWithShape="1">
          <a:blip r:embed="rId3">
            <a:alphaModFix amt="50000"/>
          </a:blip>
          <a:srcRect t="15641" b="15634"/>
          <a:stretch/>
        </p:blipFill>
        <p:spPr>
          <a:xfrm>
            <a:off x="0" y="0"/>
            <a:ext cx="9144004" cy="5143498"/>
          </a:xfrm>
          <a:prstGeom prst="rect">
            <a:avLst/>
          </a:prstGeom>
          <a:noFill/>
          <a:ln>
            <a:noFill/>
          </a:ln>
        </p:spPr>
      </p:pic>
      <p:sp>
        <p:nvSpPr>
          <p:cNvPr id="191" name="Google Shape;19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9"/>
          <p:cNvPicPr preferRelativeResize="0"/>
          <p:nvPr/>
        </p:nvPicPr>
        <p:blipFill rotWithShape="1">
          <a:blip r:embed="rId3">
            <a:alphaModFix amt="50000"/>
          </a:blip>
          <a:srcRect t="12919" b="12919"/>
          <a:stretch/>
        </p:blipFill>
        <p:spPr>
          <a:xfrm>
            <a:off x="0" y="0"/>
            <a:ext cx="9144006" cy="5143497"/>
          </a:xfrm>
          <a:prstGeom prst="rect">
            <a:avLst/>
          </a:prstGeom>
          <a:noFill/>
          <a:ln>
            <a:noFill/>
          </a:ln>
        </p:spPr>
      </p:pic>
      <p:sp>
        <p:nvSpPr>
          <p:cNvPr id="197" name="Google Shape;19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0"/>
          <p:cNvPicPr preferRelativeResize="0"/>
          <p:nvPr/>
        </p:nvPicPr>
        <p:blipFill rotWithShape="1">
          <a:blip r:embed="rId3">
            <a:alphaModFix/>
          </a:blip>
          <a:srcRect l="2185" t="16585" r="3207" b="2113"/>
          <a:stretch/>
        </p:blipFill>
        <p:spPr>
          <a:xfrm>
            <a:off x="0" y="0"/>
            <a:ext cx="4572000" cy="5089224"/>
          </a:xfrm>
          <a:prstGeom prst="rect">
            <a:avLst/>
          </a:prstGeom>
          <a:noFill/>
          <a:ln>
            <a:noFill/>
          </a:ln>
        </p:spPr>
      </p:pic>
      <p:pic>
        <p:nvPicPr>
          <p:cNvPr id="203" name="Google Shape;203;p30"/>
          <p:cNvPicPr preferRelativeResize="0"/>
          <p:nvPr/>
        </p:nvPicPr>
        <p:blipFill rotWithShape="1">
          <a:blip r:embed="rId4">
            <a:alphaModFix/>
          </a:blip>
          <a:srcRect l="1737" t="22359" r="1746" b="1767"/>
          <a:stretch/>
        </p:blipFill>
        <p:spPr>
          <a:xfrm>
            <a:off x="4473700" y="15275"/>
            <a:ext cx="4670300" cy="5058651"/>
          </a:xfrm>
          <a:prstGeom prst="rect">
            <a:avLst/>
          </a:prstGeom>
          <a:noFill/>
          <a:ln>
            <a:noFill/>
          </a:ln>
        </p:spPr>
      </p:pic>
      <p:sp>
        <p:nvSpPr>
          <p:cNvPr id="204" name="Google Shape;20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05" name="Google Shape;205;p30"/>
          <p:cNvSpPr txBox="1">
            <a:spLocks noGrp="1"/>
          </p:cNvSpPr>
          <p:nvPr>
            <p:ph type="title"/>
          </p:nvPr>
        </p:nvSpPr>
        <p:spPr>
          <a:xfrm>
            <a:off x="1765900" y="0"/>
            <a:ext cx="2707800" cy="53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rPr>
              <a:t>Logistic regression</a:t>
            </a:r>
            <a:endParaRPr sz="1800">
              <a:solidFill>
                <a:schemeClr val="lt1"/>
              </a:solidFill>
            </a:endParaRPr>
          </a:p>
        </p:txBody>
      </p:sp>
      <p:sp>
        <p:nvSpPr>
          <p:cNvPr id="206" name="Google Shape;206;p30"/>
          <p:cNvSpPr txBox="1">
            <a:spLocks noGrp="1"/>
          </p:cNvSpPr>
          <p:nvPr>
            <p:ph type="title"/>
          </p:nvPr>
        </p:nvSpPr>
        <p:spPr>
          <a:xfrm>
            <a:off x="6436200" y="0"/>
            <a:ext cx="2707800" cy="53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rPr>
              <a:t>Naive bayes</a:t>
            </a:r>
            <a:endParaRPr sz="1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1"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212" name="Google Shape;212;p31"/>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Result</a:t>
            </a:r>
            <a:endParaRPr>
              <a:solidFill>
                <a:schemeClr val="lt1"/>
              </a:solidFill>
            </a:endParaRPr>
          </a:p>
        </p:txBody>
      </p:sp>
      <p:sp>
        <p:nvSpPr>
          <p:cNvPr id="213" name="Google Shape;213;p31"/>
          <p:cNvSpPr txBox="1">
            <a:spLocks noGrp="1"/>
          </p:cNvSpPr>
          <p:nvPr>
            <p:ph type="body" idx="2"/>
          </p:nvPr>
        </p:nvSpPr>
        <p:spPr>
          <a:xfrm>
            <a:off x="4939500" y="5995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Accuracy score</a:t>
            </a:r>
            <a:endParaRPr sz="3300"/>
          </a:p>
          <a:p>
            <a:pPr marL="0" lvl="0" indent="0" algn="l" rtl="0">
              <a:spcBef>
                <a:spcPts val="1600"/>
              </a:spcBef>
              <a:spcAft>
                <a:spcPts val="0"/>
              </a:spcAft>
              <a:buNone/>
            </a:pPr>
            <a:endParaRPr sz="2400"/>
          </a:p>
          <a:p>
            <a:pPr marL="0" lvl="0" indent="0" algn="l" rtl="0">
              <a:spcBef>
                <a:spcPts val="1600"/>
              </a:spcBef>
              <a:spcAft>
                <a:spcPts val="0"/>
              </a:spcAft>
              <a:buNone/>
            </a:pPr>
            <a:endParaRPr sz="2400"/>
          </a:p>
          <a:p>
            <a:pPr marL="0" lvl="0" indent="0" algn="l" rtl="0">
              <a:spcBef>
                <a:spcPts val="1600"/>
              </a:spcBef>
              <a:spcAft>
                <a:spcPts val="0"/>
              </a:spcAft>
              <a:buNone/>
            </a:pPr>
            <a:r>
              <a:rPr lang="en" sz="2400"/>
              <a:t>KNN - 0.999</a:t>
            </a:r>
            <a:endParaRPr sz="2400"/>
          </a:p>
          <a:p>
            <a:pPr marL="0" lvl="0" indent="0" algn="l" rtl="0">
              <a:spcBef>
                <a:spcPts val="1600"/>
              </a:spcBef>
              <a:spcAft>
                <a:spcPts val="0"/>
              </a:spcAft>
              <a:buNone/>
            </a:pPr>
            <a:r>
              <a:rPr lang="en" sz="2400"/>
              <a:t>Logistic - 0.993</a:t>
            </a:r>
            <a:endParaRPr sz="2400"/>
          </a:p>
          <a:p>
            <a:pPr marL="0" lvl="0" indent="0" algn="l" rtl="0">
              <a:spcBef>
                <a:spcPts val="1600"/>
              </a:spcBef>
              <a:spcAft>
                <a:spcPts val="1600"/>
              </a:spcAft>
              <a:buNone/>
            </a:pPr>
            <a:r>
              <a:rPr lang="en" sz="2400"/>
              <a:t>Naive B - 0.997</a:t>
            </a:r>
            <a:endParaRPr sz="2400"/>
          </a:p>
        </p:txBody>
      </p:sp>
      <p:sp>
        <p:nvSpPr>
          <p:cNvPr id="214" name="Google Shape;214;p3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2"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220" name="Google Shape;220;p32"/>
          <p:cNvSpPr txBox="1">
            <a:spLocks noGrp="1"/>
          </p:cNvSpPr>
          <p:nvPr>
            <p:ph type="title"/>
          </p:nvPr>
        </p:nvSpPr>
        <p:spPr>
          <a:xfrm>
            <a:off x="-97668" y="1199748"/>
            <a:ext cx="4045200" cy="26903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Confusion matrix</a:t>
            </a:r>
            <a:endParaRPr dirty="0">
              <a:solidFill>
                <a:schemeClr val="lt1"/>
              </a:solidFill>
            </a:endParaRPr>
          </a:p>
          <a:p>
            <a:pPr marL="0" lvl="0" indent="0" algn="ctr" rtl="0">
              <a:spcBef>
                <a:spcPts val="0"/>
              </a:spcBef>
              <a:spcAft>
                <a:spcPts val="0"/>
              </a:spcAft>
              <a:buNone/>
            </a:pPr>
            <a:endParaRPr dirty="0">
              <a:solidFill>
                <a:schemeClr val="lt1"/>
              </a:solidFill>
            </a:endParaRPr>
          </a:p>
          <a:p>
            <a:pPr marL="0" lvl="0" indent="0" algn="ctr" rtl="0">
              <a:spcBef>
                <a:spcPts val="0"/>
              </a:spcBef>
              <a:spcAft>
                <a:spcPts val="0"/>
              </a:spcAft>
              <a:buNone/>
            </a:pPr>
            <a:r>
              <a:rPr lang="en" dirty="0">
                <a:solidFill>
                  <a:schemeClr val="lt1"/>
                </a:solidFill>
              </a:rPr>
              <a:t>KNN</a:t>
            </a:r>
            <a:endParaRPr dirty="0">
              <a:solidFill>
                <a:schemeClr val="lt1"/>
              </a:solidFill>
            </a:endParaRPr>
          </a:p>
        </p:txBody>
      </p:sp>
      <p:sp>
        <p:nvSpPr>
          <p:cNvPr id="221" name="Google Shape;221;p32"/>
          <p:cNvSpPr txBox="1">
            <a:spLocks noGrp="1"/>
          </p:cNvSpPr>
          <p:nvPr>
            <p:ph type="body" idx="2"/>
          </p:nvPr>
        </p:nvSpPr>
        <p:spPr>
          <a:xfrm>
            <a:off x="4939500" y="5995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sz="2400"/>
          </a:p>
        </p:txBody>
      </p:sp>
      <p:sp>
        <p:nvSpPr>
          <p:cNvPr id="222" name="Google Shape;222;p3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23" name="Google Shape;223;p32"/>
          <p:cNvPicPr preferRelativeResize="0"/>
          <p:nvPr/>
        </p:nvPicPr>
        <p:blipFill>
          <a:blip r:embed="rId4">
            <a:alphaModFix/>
          </a:blip>
          <a:stretch>
            <a:fillRect/>
          </a:stretch>
        </p:blipFill>
        <p:spPr>
          <a:xfrm>
            <a:off x="3778650" y="0"/>
            <a:ext cx="5365348" cy="5143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3" descr="Closeup from the side of a hand pushing a knob on an audio mixer"/>
          <p:cNvPicPr preferRelativeResize="0"/>
          <p:nvPr/>
        </p:nvPicPr>
        <p:blipFill rotWithShape="1">
          <a:blip r:embed="rId3">
            <a:alphaModFix/>
          </a:blip>
          <a:srcRect l="7506" r="42247" b="15419"/>
          <a:stretch/>
        </p:blipFill>
        <p:spPr>
          <a:xfrm>
            <a:off x="0" y="0"/>
            <a:ext cx="4594499" cy="5143501"/>
          </a:xfrm>
          <a:prstGeom prst="rect">
            <a:avLst/>
          </a:prstGeom>
          <a:noFill/>
          <a:ln>
            <a:noFill/>
          </a:ln>
        </p:spPr>
      </p:pic>
      <p:sp>
        <p:nvSpPr>
          <p:cNvPr id="230" name="Google Shape;230;p33"/>
          <p:cNvSpPr txBox="1">
            <a:spLocks noGrp="1"/>
          </p:cNvSpPr>
          <p:nvPr>
            <p:ph type="body" idx="2"/>
          </p:nvPr>
        </p:nvSpPr>
        <p:spPr>
          <a:xfrm>
            <a:off x="4939500" y="5995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sz="2400"/>
          </a:p>
        </p:txBody>
      </p:sp>
      <p:sp>
        <p:nvSpPr>
          <p:cNvPr id="231" name="Google Shape;231;p3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32" name="Google Shape;232;p33"/>
          <p:cNvPicPr preferRelativeResize="0"/>
          <p:nvPr/>
        </p:nvPicPr>
        <p:blipFill>
          <a:blip r:embed="rId4">
            <a:alphaModFix/>
          </a:blip>
          <a:stretch>
            <a:fillRect/>
          </a:stretch>
        </p:blipFill>
        <p:spPr>
          <a:xfrm>
            <a:off x="3803925" y="0"/>
            <a:ext cx="5340074" cy="5143499"/>
          </a:xfrm>
          <a:prstGeom prst="rect">
            <a:avLst/>
          </a:prstGeom>
          <a:noFill/>
          <a:ln>
            <a:noFill/>
          </a:ln>
        </p:spPr>
      </p:pic>
      <p:sp>
        <p:nvSpPr>
          <p:cNvPr id="2" name="Google Shape;220;p32">
            <a:extLst>
              <a:ext uri="{FF2B5EF4-FFF2-40B4-BE49-F238E27FC236}">
                <a16:creationId xmlns:a16="http://schemas.microsoft.com/office/drawing/2014/main" id="{EB525259-73A6-3565-FCCE-BF930815CECB}"/>
              </a:ext>
            </a:extLst>
          </p:cNvPr>
          <p:cNvSpPr txBox="1">
            <a:spLocks/>
          </p:cNvSpPr>
          <p:nvPr/>
        </p:nvSpPr>
        <p:spPr>
          <a:xfrm>
            <a:off x="-97668" y="1199748"/>
            <a:ext cx="4045200" cy="26903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9pPr>
          </a:lstStyle>
          <a:p>
            <a:r>
              <a:rPr lang="en-IN" dirty="0">
                <a:solidFill>
                  <a:schemeClr val="lt1"/>
                </a:solidFill>
              </a:rPr>
              <a:t>Confusion matrix</a:t>
            </a:r>
          </a:p>
          <a:p>
            <a:endParaRPr lang="en-IN" dirty="0">
              <a:solidFill>
                <a:schemeClr val="lt1"/>
              </a:solidFill>
            </a:endParaRPr>
          </a:p>
          <a:p>
            <a:r>
              <a:rPr lang="en" dirty="0">
                <a:solidFill>
                  <a:schemeClr val="lt1"/>
                </a:solidFill>
              </a:rPr>
              <a:t>Logistic regression</a:t>
            </a:r>
            <a:endParaRPr lang="en-IN" dirty="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4"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239" name="Google Shape;239;p34"/>
          <p:cNvSpPr txBox="1">
            <a:spLocks noGrp="1"/>
          </p:cNvSpPr>
          <p:nvPr>
            <p:ph type="body" idx="2"/>
          </p:nvPr>
        </p:nvSpPr>
        <p:spPr>
          <a:xfrm>
            <a:off x="4939500" y="5995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sz="2400"/>
          </a:p>
        </p:txBody>
      </p:sp>
      <p:sp>
        <p:nvSpPr>
          <p:cNvPr id="240" name="Google Shape;240;p3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41" name="Google Shape;241;p34"/>
          <p:cNvPicPr preferRelativeResize="0"/>
          <p:nvPr/>
        </p:nvPicPr>
        <p:blipFill>
          <a:blip r:embed="rId4">
            <a:alphaModFix/>
          </a:blip>
          <a:stretch>
            <a:fillRect/>
          </a:stretch>
        </p:blipFill>
        <p:spPr>
          <a:xfrm>
            <a:off x="3803925" y="0"/>
            <a:ext cx="5340075" cy="5143498"/>
          </a:xfrm>
          <a:prstGeom prst="rect">
            <a:avLst/>
          </a:prstGeom>
          <a:noFill/>
          <a:ln>
            <a:noFill/>
          </a:ln>
        </p:spPr>
      </p:pic>
      <p:sp>
        <p:nvSpPr>
          <p:cNvPr id="3" name="Google Shape;220;p32">
            <a:extLst>
              <a:ext uri="{FF2B5EF4-FFF2-40B4-BE49-F238E27FC236}">
                <a16:creationId xmlns:a16="http://schemas.microsoft.com/office/drawing/2014/main" id="{0B7E5D02-01AE-E3A6-40D3-A3C170B8F29B}"/>
              </a:ext>
            </a:extLst>
          </p:cNvPr>
          <p:cNvSpPr txBox="1">
            <a:spLocks/>
          </p:cNvSpPr>
          <p:nvPr/>
        </p:nvSpPr>
        <p:spPr>
          <a:xfrm>
            <a:off x="-97668" y="1199748"/>
            <a:ext cx="4045200" cy="26903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9pPr>
          </a:lstStyle>
          <a:p>
            <a:r>
              <a:rPr lang="en-IN" dirty="0">
                <a:solidFill>
                  <a:schemeClr val="lt1"/>
                </a:solidFill>
              </a:rPr>
              <a:t>Confusion matrix</a:t>
            </a:r>
          </a:p>
          <a:p>
            <a:endParaRPr lang="en-IN" dirty="0">
              <a:solidFill>
                <a:schemeClr val="lt1"/>
              </a:solidFill>
            </a:endParaRPr>
          </a:p>
          <a:p>
            <a:r>
              <a:rPr lang="en" dirty="0">
                <a:solidFill>
                  <a:schemeClr val="lt1"/>
                </a:solidFill>
              </a:rPr>
              <a:t>Naive bayes</a:t>
            </a:r>
            <a:endParaRPr lang="en-IN" dirty="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5"/>
          <p:cNvPicPr preferRelativeResize="0"/>
          <p:nvPr/>
        </p:nvPicPr>
        <p:blipFill>
          <a:blip r:embed="rId3">
            <a:alphaModFix/>
          </a:blip>
          <a:stretch>
            <a:fillRect/>
          </a:stretch>
        </p:blipFill>
        <p:spPr>
          <a:xfrm>
            <a:off x="227475" y="1061550"/>
            <a:ext cx="8239698" cy="698175"/>
          </a:xfrm>
          <a:prstGeom prst="rect">
            <a:avLst/>
          </a:prstGeom>
          <a:noFill/>
          <a:ln>
            <a:noFill/>
          </a:ln>
        </p:spPr>
      </p:pic>
      <p:pic>
        <p:nvPicPr>
          <p:cNvPr id="247" name="Google Shape;247;p35"/>
          <p:cNvPicPr preferRelativeResize="0"/>
          <p:nvPr/>
        </p:nvPicPr>
        <p:blipFill rotWithShape="1">
          <a:blip r:embed="rId4">
            <a:alphaModFix/>
          </a:blip>
          <a:srcRect l="-826" t="58216" b="4"/>
          <a:stretch/>
        </p:blipFill>
        <p:spPr>
          <a:xfrm>
            <a:off x="139725" y="2138975"/>
            <a:ext cx="8327448" cy="495575"/>
          </a:xfrm>
          <a:prstGeom prst="rect">
            <a:avLst/>
          </a:prstGeom>
          <a:noFill/>
          <a:ln>
            <a:noFill/>
          </a:ln>
        </p:spPr>
      </p:pic>
      <p:pic>
        <p:nvPicPr>
          <p:cNvPr id="248" name="Google Shape;248;p35"/>
          <p:cNvPicPr preferRelativeResize="0"/>
          <p:nvPr/>
        </p:nvPicPr>
        <p:blipFill rotWithShape="1">
          <a:blip r:embed="rId5">
            <a:alphaModFix/>
          </a:blip>
          <a:srcRect r="-9974"/>
          <a:stretch/>
        </p:blipFill>
        <p:spPr>
          <a:xfrm>
            <a:off x="139725" y="3102257"/>
            <a:ext cx="9143999" cy="908137"/>
          </a:xfrm>
          <a:prstGeom prst="rect">
            <a:avLst/>
          </a:prstGeom>
          <a:noFill/>
          <a:ln>
            <a:noFill/>
          </a:ln>
        </p:spPr>
      </p:pic>
      <p:sp>
        <p:nvSpPr>
          <p:cNvPr id="249" name="Google Shape;249;p35"/>
          <p:cNvSpPr txBox="1"/>
          <p:nvPr/>
        </p:nvSpPr>
        <p:spPr>
          <a:xfrm>
            <a:off x="290675" y="417050"/>
            <a:ext cx="727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Roboto"/>
                <a:ea typeface="Roboto"/>
                <a:cs typeface="Roboto"/>
                <a:sym typeface="Roboto"/>
              </a:rPr>
              <a:t>OUTPUTS:</a:t>
            </a:r>
            <a:endParaRPr sz="1600" b="1">
              <a:latin typeface="Roboto"/>
              <a:ea typeface="Roboto"/>
              <a:cs typeface="Roboto"/>
              <a:sym typeface="Roboto"/>
            </a:endParaRPr>
          </a:p>
        </p:txBody>
      </p:sp>
      <p:sp>
        <p:nvSpPr>
          <p:cNvPr id="250" name="Google Shape;250;p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descr="Closeup from the side of a hand pushing a knob on an audio mixer"/>
          <p:cNvPicPr preferRelativeResize="0"/>
          <p:nvPr/>
        </p:nvPicPr>
        <p:blipFill rotWithShape="1">
          <a:blip r:embed="rId3">
            <a:alphaModFix/>
          </a:blip>
          <a:srcRect l="7506" r="42247" b="15419"/>
          <a:stretch/>
        </p:blipFill>
        <p:spPr>
          <a:xfrm>
            <a:off x="-9150" y="0"/>
            <a:ext cx="3655798" cy="5143501"/>
          </a:xfrm>
          <a:prstGeom prst="rect">
            <a:avLst/>
          </a:prstGeom>
          <a:noFill/>
          <a:ln>
            <a:noFill/>
          </a:ln>
        </p:spPr>
      </p:pic>
      <p:sp>
        <p:nvSpPr>
          <p:cNvPr id="93" name="Google Shape;93;p18"/>
          <p:cNvSpPr txBox="1">
            <a:spLocks noGrp="1"/>
          </p:cNvSpPr>
          <p:nvPr>
            <p:ph type="title"/>
          </p:nvPr>
        </p:nvSpPr>
        <p:spPr>
          <a:xfrm>
            <a:off x="587728" y="1944350"/>
            <a:ext cx="2808000" cy="95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solidFill>
                  <a:schemeClr val="lt1"/>
                </a:solidFill>
              </a:rPr>
              <a:t>Contents</a:t>
            </a:r>
            <a:endParaRPr sz="3800">
              <a:solidFill>
                <a:schemeClr val="lt1"/>
              </a:solidFill>
            </a:endParaRPr>
          </a:p>
        </p:txBody>
      </p:sp>
      <p:sp>
        <p:nvSpPr>
          <p:cNvPr id="94" name="Google Shape;94;p18"/>
          <p:cNvSpPr txBox="1">
            <a:spLocks noGrp="1"/>
          </p:cNvSpPr>
          <p:nvPr>
            <p:ph type="body" idx="1"/>
          </p:nvPr>
        </p:nvSpPr>
        <p:spPr>
          <a:xfrm>
            <a:off x="4460400" y="816450"/>
            <a:ext cx="4068900" cy="35106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Clr>
                <a:schemeClr val="dk2"/>
              </a:buClr>
              <a:buSzPts val="1700"/>
              <a:buAutoNum type="arabicPeriod"/>
            </a:pPr>
            <a:r>
              <a:rPr lang="en" sz="1700">
                <a:solidFill>
                  <a:schemeClr val="dk2"/>
                </a:solidFill>
              </a:rPr>
              <a:t>Problem statement</a:t>
            </a:r>
            <a:endParaRPr sz="1700">
              <a:solidFill>
                <a:schemeClr val="dk2"/>
              </a:solidFill>
            </a:endParaRPr>
          </a:p>
          <a:p>
            <a:pPr marL="457200" lvl="0" indent="-336550" algn="l" rtl="0">
              <a:lnSpc>
                <a:spcPct val="200000"/>
              </a:lnSpc>
              <a:spcBef>
                <a:spcPts val="0"/>
              </a:spcBef>
              <a:spcAft>
                <a:spcPts val="0"/>
              </a:spcAft>
              <a:buClr>
                <a:schemeClr val="dk2"/>
              </a:buClr>
              <a:buSzPts val="1700"/>
              <a:buAutoNum type="arabicPeriod"/>
            </a:pPr>
            <a:r>
              <a:rPr lang="en" sz="1700">
                <a:solidFill>
                  <a:schemeClr val="dk2"/>
                </a:solidFill>
              </a:rPr>
              <a:t>Possible solution identification</a:t>
            </a:r>
            <a:endParaRPr sz="1700">
              <a:solidFill>
                <a:schemeClr val="dk2"/>
              </a:solidFill>
            </a:endParaRPr>
          </a:p>
          <a:p>
            <a:pPr marL="457200" lvl="0" indent="-336550" algn="l" rtl="0">
              <a:lnSpc>
                <a:spcPct val="200000"/>
              </a:lnSpc>
              <a:spcBef>
                <a:spcPts val="0"/>
              </a:spcBef>
              <a:spcAft>
                <a:spcPts val="0"/>
              </a:spcAft>
              <a:buClr>
                <a:schemeClr val="dk2"/>
              </a:buClr>
              <a:buSzPts val="1700"/>
              <a:buAutoNum type="arabicPeriod"/>
            </a:pPr>
            <a:r>
              <a:rPr lang="en" sz="1700">
                <a:solidFill>
                  <a:schemeClr val="dk2"/>
                </a:solidFill>
              </a:rPr>
              <a:t>Best fit algorithm selection</a:t>
            </a:r>
            <a:endParaRPr sz="1700">
              <a:solidFill>
                <a:schemeClr val="dk2"/>
              </a:solidFill>
            </a:endParaRPr>
          </a:p>
          <a:p>
            <a:pPr marL="457200" lvl="0" indent="-336550" algn="l" rtl="0">
              <a:lnSpc>
                <a:spcPct val="200000"/>
              </a:lnSpc>
              <a:spcBef>
                <a:spcPts val="0"/>
              </a:spcBef>
              <a:spcAft>
                <a:spcPts val="0"/>
              </a:spcAft>
              <a:buClr>
                <a:schemeClr val="dk2"/>
              </a:buClr>
              <a:buSzPts val="1700"/>
              <a:buAutoNum type="arabicPeriod"/>
            </a:pPr>
            <a:r>
              <a:rPr lang="en" sz="1700">
                <a:solidFill>
                  <a:schemeClr val="dk2"/>
                </a:solidFill>
              </a:rPr>
              <a:t>Developing the model</a:t>
            </a:r>
            <a:endParaRPr sz="1700">
              <a:solidFill>
                <a:schemeClr val="dk2"/>
              </a:solidFill>
            </a:endParaRPr>
          </a:p>
          <a:p>
            <a:pPr marL="457200" lvl="0" indent="-336550" algn="l" rtl="0">
              <a:lnSpc>
                <a:spcPct val="200000"/>
              </a:lnSpc>
              <a:spcBef>
                <a:spcPts val="0"/>
              </a:spcBef>
              <a:spcAft>
                <a:spcPts val="0"/>
              </a:spcAft>
              <a:buClr>
                <a:schemeClr val="dk2"/>
              </a:buClr>
              <a:buSzPts val="1700"/>
              <a:buAutoNum type="arabicPeriod"/>
            </a:pPr>
            <a:r>
              <a:rPr lang="en" sz="1700">
                <a:solidFill>
                  <a:schemeClr val="dk2"/>
                </a:solidFill>
              </a:rPr>
              <a:t>Results and discussion</a:t>
            </a:r>
            <a:endParaRPr sz="1700">
              <a:solidFill>
                <a:schemeClr val="dk2"/>
              </a:solidFill>
            </a:endParaRPr>
          </a:p>
          <a:p>
            <a:pPr marL="457200" lvl="0" indent="-336550" algn="l" rtl="0">
              <a:lnSpc>
                <a:spcPct val="200000"/>
              </a:lnSpc>
              <a:spcBef>
                <a:spcPts val="0"/>
              </a:spcBef>
              <a:spcAft>
                <a:spcPts val="0"/>
              </a:spcAft>
              <a:buClr>
                <a:schemeClr val="dk2"/>
              </a:buClr>
              <a:buSzPts val="1700"/>
              <a:buAutoNum type="arabicPeriod"/>
            </a:pPr>
            <a:r>
              <a:rPr lang="en" sz="1700">
                <a:solidFill>
                  <a:schemeClr val="dk2"/>
                </a:solidFill>
              </a:rPr>
              <a:t>Clussion</a:t>
            </a:r>
            <a:endParaRPr sz="1700">
              <a:solidFill>
                <a:schemeClr val="dk2"/>
              </a:solidFill>
            </a:endParaRPr>
          </a:p>
          <a:p>
            <a:pPr marL="457200" lvl="0" indent="-336550" algn="l" rtl="0">
              <a:lnSpc>
                <a:spcPct val="200000"/>
              </a:lnSpc>
              <a:spcBef>
                <a:spcPts val="0"/>
              </a:spcBef>
              <a:spcAft>
                <a:spcPts val="0"/>
              </a:spcAft>
              <a:buClr>
                <a:schemeClr val="dk2"/>
              </a:buClr>
              <a:buSzPts val="1700"/>
              <a:buAutoNum type="arabicPeriod"/>
            </a:pPr>
            <a:r>
              <a:rPr lang="en" sz="1700">
                <a:solidFill>
                  <a:schemeClr val="dk2"/>
                </a:solidFill>
              </a:rPr>
              <a:t>References</a:t>
            </a:r>
            <a:endParaRPr sz="1700">
              <a:solidFill>
                <a:schemeClr val="dk2"/>
              </a:solidFill>
            </a:endParaRPr>
          </a:p>
        </p:txBody>
      </p:sp>
      <p:sp>
        <p:nvSpPr>
          <p:cNvPr id="95" name="Google Shape;95;p1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56" name="Google Shape;256;p36"/>
          <p:cNvPicPr preferRelativeResize="0"/>
          <p:nvPr/>
        </p:nvPicPr>
        <p:blipFill>
          <a:blip r:embed="rId3">
            <a:alphaModFix/>
          </a:blip>
          <a:stretch>
            <a:fillRect/>
          </a:stretch>
        </p:blipFill>
        <p:spPr>
          <a:xfrm>
            <a:off x="152400" y="695825"/>
            <a:ext cx="8839204" cy="4341914"/>
          </a:xfrm>
          <a:prstGeom prst="rect">
            <a:avLst/>
          </a:prstGeom>
          <a:noFill/>
          <a:ln>
            <a:noFill/>
          </a:ln>
        </p:spPr>
      </p:pic>
      <p:sp>
        <p:nvSpPr>
          <p:cNvPr id="257" name="Google Shape;257;p36"/>
          <p:cNvSpPr txBox="1">
            <a:spLocks noGrp="1"/>
          </p:cNvSpPr>
          <p:nvPr>
            <p:ph type="title" idx="4294967295"/>
          </p:nvPr>
        </p:nvSpPr>
        <p:spPr>
          <a:xfrm>
            <a:off x="251375" y="302225"/>
            <a:ext cx="56124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191919"/>
                </a:solidFill>
              </a:rPr>
              <a:t>Output file:</a:t>
            </a:r>
            <a:endParaRPr>
              <a:solidFill>
                <a:srgbClr val="19191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460950" y="2065350"/>
            <a:ext cx="36873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263" name="Google Shape;263;p37"/>
          <p:cNvSpPr txBox="1"/>
          <p:nvPr/>
        </p:nvSpPr>
        <p:spPr>
          <a:xfrm>
            <a:off x="4563150" y="735050"/>
            <a:ext cx="4119900" cy="41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100" i="1">
                <a:solidFill>
                  <a:srgbClr val="FAFAFA"/>
                </a:solidFill>
                <a:latin typeface="Roboto"/>
                <a:ea typeface="Roboto"/>
                <a:cs typeface="Roboto"/>
                <a:sym typeface="Roboto"/>
              </a:rPr>
              <a:t>Aylin Caliskan, Joanna J Bryson, and Arvind Narayanan. 2017. Semantics derived automatically from language corpora contain human-like biases. Science, 356(6334):183–186.</a:t>
            </a:r>
            <a:endParaRPr sz="1100" i="1">
              <a:solidFill>
                <a:srgbClr val="FAFAFA"/>
              </a:solidFill>
              <a:latin typeface="Roboto"/>
              <a:ea typeface="Roboto"/>
              <a:cs typeface="Roboto"/>
              <a:sym typeface="Roboto"/>
            </a:endParaRPr>
          </a:p>
          <a:p>
            <a:pPr marL="0" lvl="0" indent="0" algn="l" rtl="0">
              <a:lnSpc>
                <a:spcPct val="115000"/>
              </a:lnSpc>
              <a:spcBef>
                <a:spcPts val="1200"/>
              </a:spcBef>
              <a:spcAft>
                <a:spcPts val="0"/>
              </a:spcAft>
              <a:buNone/>
            </a:pPr>
            <a:endParaRPr sz="1100" i="1">
              <a:solidFill>
                <a:srgbClr val="FAFAFA"/>
              </a:solidFill>
              <a:latin typeface="Roboto"/>
              <a:ea typeface="Roboto"/>
              <a:cs typeface="Roboto"/>
              <a:sym typeface="Roboto"/>
            </a:endParaRPr>
          </a:p>
          <a:p>
            <a:pPr marL="0" lvl="0" indent="0" algn="l" rtl="0">
              <a:lnSpc>
                <a:spcPct val="115000"/>
              </a:lnSpc>
              <a:spcBef>
                <a:spcPts val="1200"/>
              </a:spcBef>
              <a:spcAft>
                <a:spcPts val="0"/>
              </a:spcAft>
              <a:buNone/>
            </a:pPr>
            <a:r>
              <a:rPr lang="en" sz="1100" i="1">
                <a:solidFill>
                  <a:srgbClr val="FAFAFA"/>
                </a:solidFill>
                <a:latin typeface="Roboto"/>
                <a:ea typeface="Roboto"/>
                <a:cs typeface="Roboto"/>
                <a:sym typeface="Roboto"/>
              </a:rPr>
              <a:t>Kaytlin Chaloner and Alfredo Maldonado. 2019. Measuring gender bias in word embeddings across domains and discovering new gender bias word categories. In Proceedings of the First Workshop on Gender Bias in Natural Language Processing, pages 25–32.</a:t>
            </a:r>
            <a:endParaRPr sz="1100" i="1">
              <a:solidFill>
                <a:srgbClr val="FAFAFA"/>
              </a:solidFill>
              <a:latin typeface="Roboto"/>
              <a:ea typeface="Roboto"/>
              <a:cs typeface="Roboto"/>
              <a:sym typeface="Roboto"/>
            </a:endParaRPr>
          </a:p>
          <a:p>
            <a:pPr marL="0" lvl="0" indent="0" algn="l" rtl="0">
              <a:lnSpc>
                <a:spcPct val="115000"/>
              </a:lnSpc>
              <a:spcBef>
                <a:spcPts val="1200"/>
              </a:spcBef>
              <a:spcAft>
                <a:spcPts val="0"/>
              </a:spcAft>
              <a:buNone/>
            </a:pPr>
            <a:endParaRPr sz="1100" i="1">
              <a:solidFill>
                <a:srgbClr val="FAFAFA"/>
              </a:solidFill>
              <a:latin typeface="Roboto"/>
              <a:ea typeface="Roboto"/>
              <a:cs typeface="Roboto"/>
              <a:sym typeface="Roboto"/>
            </a:endParaRPr>
          </a:p>
          <a:p>
            <a:pPr marL="0" lvl="0" indent="0" algn="l" rtl="0">
              <a:lnSpc>
                <a:spcPct val="115000"/>
              </a:lnSpc>
              <a:spcBef>
                <a:spcPts val="1200"/>
              </a:spcBef>
              <a:spcAft>
                <a:spcPts val="0"/>
              </a:spcAft>
              <a:buNone/>
            </a:pPr>
            <a:r>
              <a:rPr lang="en" sz="1100" i="1">
                <a:solidFill>
                  <a:srgbClr val="FAFAFA"/>
                </a:solidFill>
                <a:latin typeface="Roboto"/>
                <a:ea typeface="Roboto"/>
                <a:cs typeface="Roboto"/>
                <a:sym typeface="Roboto"/>
              </a:rPr>
              <a:t>Kai-Wei Chang, Vinod Prabhakaran, and Vicente Ordonez. 2019. Bias and fairness in natural language processing. In Proceedings of the 2019 Conference on Empirical Methods in Natural Language Processing and the 9th International Joint Conference on Natural Language Processing (EMNLP-IJCNLP): Tutorial Abstracts, Hong Kong, China. Association for Computational Linguistics. </a:t>
            </a:r>
            <a:endParaRPr sz="1100" i="1">
              <a:solidFill>
                <a:srgbClr val="FAFAFA"/>
              </a:solidFill>
              <a:latin typeface="Roboto"/>
              <a:ea typeface="Roboto"/>
              <a:cs typeface="Roboto"/>
              <a:sym typeface="Roboto"/>
            </a:endParaRPr>
          </a:p>
          <a:p>
            <a:pPr marL="0" lvl="0" indent="0" algn="l" rtl="0">
              <a:lnSpc>
                <a:spcPct val="115000"/>
              </a:lnSpc>
              <a:spcBef>
                <a:spcPts val="1200"/>
              </a:spcBef>
              <a:spcAft>
                <a:spcPts val="1000"/>
              </a:spcAft>
              <a:buNone/>
            </a:pPr>
            <a:endParaRPr sz="1100" i="1">
              <a:solidFill>
                <a:srgbClr val="FAFAFA"/>
              </a:solidFill>
              <a:latin typeface="Roboto"/>
              <a:ea typeface="Roboto"/>
              <a:cs typeface="Roboto"/>
              <a:sym typeface="Roboto"/>
            </a:endParaRPr>
          </a:p>
        </p:txBody>
      </p:sp>
      <p:sp>
        <p:nvSpPr>
          <p:cNvPr id="264" name="Google Shape;264;p3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title"/>
          </p:nvPr>
        </p:nvSpPr>
        <p:spPr>
          <a:xfrm>
            <a:off x="4661250" y="3079850"/>
            <a:ext cx="4045200" cy="14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Thank you</a:t>
            </a:r>
            <a:endParaRPr>
              <a:solidFill>
                <a:schemeClr val="lt1"/>
              </a:solidFill>
            </a:endParaRPr>
          </a:p>
        </p:txBody>
      </p:sp>
      <p:sp>
        <p:nvSpPr>
          <p:cNvPr id="270" name="Google Shape;270;p3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Problem statement</a:t>
            </a:r>
            <a:endParaRPr sz="2500"/>
          </a:p>
        </p:txBody>
      </p:sp>
      <p:sp>
        <p:nvSpPr>
          <p:cNvPr id="101" name="Google Shape;101;p19"/>
          <p:cNvSpPr txBox="1">
            <a:spLocks noGrp="1"/>
          </p:cNvSpPr>
          <p:nvPr>
            <p:ph type="body" idx="4294967295"/>
          </p:nvPr>
        </p:nvSpPr>
        <p:spPr>
          <a:xfrm>
            <a:off x="396525" y="699875"/>
            <a:ext cx="8417700" cy="2104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rgbClr val="191919"/>
                </a:solidFill>
                <a:latin typeface="Arial"/>
                <a:ea typeface="Arial"/>
                <a:cs typeface="Arial"/>
                <a:sym typeface="Arial"/>
              </a:rPr>
              <a:t>In this problem,</a:t>
            </a:r>
            <a:r>
              <a:rPr lang="en" sz="1600">
                <a:solidFill>
                  <a:srgbClr val="3EDAD8"/>
                </a:solidFill>
                <a:latin typeface="Arial"/>
                <a:ea typeface="Arial"/>
                <a:cs typeface="Arial"/>
                <a:sym typeface="Arial"/>
              </a:rPr>
              <a:t> </a:t>
            </a:r>
            <a:r>
              <a:rPr lang="en" sz="1600" b="1">
                <a:solidFill>
                  <a:schemeClr val="dk1"/>
                </a:solidFill>
                <a:latin typeface="Arial"/>
                <a:ea typeface="Arial"/>
                <a:cs typeface="Arial"/>
                <a:sym typeface="Arial"/>
              </a:rPr>
              <a:t>a set of pairs of text</a:t>
            </a:r>
            <a:r>
              <a:rPr lang="en" sz="1600">
                <a:solidFill>
                  <a:srgbClr val="191919"/>
                </a:solidFill>
                <a:latin typeface="Arial"/>
                <a:ea typeface="Arial"/>
                <a:cs typeface="Arial"/>
                <a:sym typeface="Arial"/>
              </a:rPr>
              <a:t> is given as dataset.</a:t>
            </a:r>
            <a:endParaRPr sz="1600">
              <a:solidFill>
                <a:srgbClr val="191919"/>
              </a:solidFill>
              <a:latin typeface="Arial"/>
              <a:ea typeface="Arial"/>
              <a:cs typeface="Arial"/>
              <a:sym typeface="Arial"/>
            </a:endParaRPr>
          </a:p>
          <a:p>
            <a:pPr marL="0" lvl="0" indent="0" algn="l" rtl="0">
              <a:lnSpc>
                <a:spcPct val="100000"/>
              </a:lnSpc>
              <a:spcBef>
                <a:spcPts val="0"/>
              </a:spcBef>
              <a:spcAft>
                <a:spcPts val="0"/>
              </a:spcAft>
              <a:buNone/>
            </a:pPr>
            <a:r>
              <a:rPr lang="en" sz="1600">
                <a:solidFill>
                  <a:srgbClr val="191919"/>
                </a:solidFill>
                <a:latin typeface="Arial"/>
                <a:ea typeface="Arial"/>
                <a:cs typeface="Arial"/>
                <a:sym typeface="Arial"/>
              </a:rPr>
              <a:t>The end goal is to determine</a:t>
            </a:r>
            <a:r>
              <a:rPr lang="en" sz="1600" b="1">
                <a:solidFill>
                  <a:srgbClr val="191919"/>
                </a:solidFill>
                <a:latin typeface="Arial"/>
                <a:ea typeface="Arial"/>
                <a:cs typeface="Arial"/>
                <a:sym typeface="Arial"/>
              </a:rPr>
              <a:t> </a:t>
            </a:r>
            <a:r>
              <a:rPr lang="en" sz="1600" b="1">
                <a:solidFill>
                  <a:schemeClr val="dk1"/>
                </a:solidFill>
                <a:latin typeface="Arial"/>
                <a:ea typeface="Arial"/>
                <a:cs typeface="Arial"/>
                <a:sym typeface="Arial"/>
              </a:rPr>
              <a:t>if they are similar or dissimilar based on some form of gender bias in the text</a:t>
            </a:r>
            <a:r>
              <a:rPr lang="en"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1600">
              <a:solidFill>
                <a:schemeClr val="dk1"/>
              </a:solidFill>
              <a:latin typeface="Arial"/>
              <a:ea typeface="Arial"/>
              <a:cs typeface="Arial"/>
              <a:sym typeface="Arial"/>
            </a:endParaRPr>
          </a:p>
          <a:p>
            <a:pPr marL="0" lvl="0" indent="0" algn="l" rtl="0">
              <a:lnSpc>
                <a:spcPct val="100000"/>
              </a:lnSpc>
              <a:spcBef>
                <a:spcPts val="0"/>
              </a:spcBef>
              <a:spcAft>
                <a:spcPts val="0"/>
              </a:spcAft>
              <a:buNone/>
            </a:pPr>
            <a:r>
              <a:rPr lang="en" sz="1600" b="1">
                <a:solidFill>
                  <a:srgbClr val="191919"/>
                </a:solidFill>
                <a:latin typeface="Arial"/>
                <a:ea typeface="Arial"/>
                <a:cs typeface="Arial"/>
                <a:sym typeface="Arial"/>
              </a:rPr>
              <a:t>The forms of the gender bias could be - </a:t>
            </a:r>
            <a:endParaRPr sz="1600" b="1">
              <a:solidFill>
                <a:srgbClr val="191919"/>
              </a:solidFill>
              <a:latin typeface="Arial"/>
              <a:ea typeface="Arial"/>
              <a:cs typeface="Arial"/>
              <a:sym typeface="Arial"/>
            </a:endParaRPr>
          </a:p>
          <a:p>
            <a:pPr marL="0" lvl="0" indent="0" algn="l" rtl="0">
              <a:lnSpc>
                <a:spcPct val="100000"/>
              </a:lnSpc>
              <a:spcBef>
                <a:spcPts val="0"/>
              </a:spcBef>
              <a:spcAft>
                <a:spcPts val="0"/>
              </a:spcAft>
              <a:buNone/>
            </a:pPr>
            <a:r>
              <a:rPr lang="en" sz="1600">
                <a:solidFill>
                  <a:srgbClr val="191919"/>
                </a:solidFill>
                <a:latin typeface="Arial"/>
                <a:ea typeface="Arial"/>
                <a:cs typeface="Arial"/>
                <a:sym typeface="Arial"/>
              </a:rPr>
              <a:t>i) firstness: where a gender (male/female) is always mentioned first</a:t>
            </a:r>
            <a:endParaRPr sz="1600">
              <a:solidFill>
                <a:srgbClr val="191919"/>
              </a:solidFill>
              <a:latin typeface="Arial"/>
              <a:ea typeface="Arial"/>
              <a:cs typeface="Arial"/>
              <a:sym typeface="Arial"/>
            </a:endParaRPr>
          </a:p>
          <a:p>
            <a:pPr marL="0" lvl="0" indent="0" algn="l" rtl="0">
              <a:lnSpc>
                <a:spcPct val="100000"/>
              </a:lnSpc>
              <a:spcBef>
                <a:spcPts val="0"/>
              </a:spcBef>
              <a:spcAft>
                <a:spcPts val="0"/>
              </a:spcAft>
              <a:buNone/>
            </a:pPr>
            <a:r>
              <a:rPr lang="en" sz="1600">
                <a:solidFill>
                  <a:srgbClr val="191919"/>
                </a:solidFill>
                <a:latin typeface="Arial"/>
                <a:ea typeface="Arial"/>
                <a:cs typeface="Arial"/>
                <a:sym typeface="Arial"/>
              </a:rPr>
              <a:t>ii) stereotyping of a particular gender</a:t>
            </a:r>
            <a:endParaRPr sz="1600">
              <a:solidFill>
                <a:srgbClr val="191919"/>
              </a:solidFill>
              <a:latin typeface="Arial"/>
              <a:ea typeface="Arial"/>
              <a:cs typeface="Arial"/>
              <a:sym typeface="Arial"/>
            </a:endParaRPr>
          </a:p>
          <a:p>
            <a:pPr marL="0" lvl="0" indent="0" algn="l" rtl="0">
              <a:lnSpc>
                <a:spcPct val="100000"/>
              </a:lnSpc>
              <a:spcBef>
                <a:spcPts val="0"/>
              </a:spcBef>
              <a:spcAft>
                <a:spcPts val="0"/>
              </a:spcAft>
              <a:buNone/>
            </a:pPr>
            <a:r>
              <a:rPr lang="en" sz="1600">
                <a:solidFill>
                  <a:srgbClr val="191919"/>
                </a:solidFill>
                <a:latin typeface="Arial"/>
                <a:ea typeface="Arial"/>
                <a:cs typeface="Arial"/>
                <a:sym typeface="Arial"/>
              </a:rPr>
              <a:t>iii) subordination: where the text reflects a gender is subordinate compared to other</a:t>
            </a:r>
            <a:endParaRPr sz="1600"/>
          </a:p>
        </p:txBody>
      </p:sp>
      <p:cxnSp>
        <p:nvCxnSpPr>
          <p:cNvPr id="102" name="Google Shape;102;p19"/>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
        <p:nvSpPr>
          <p:cNvPr id="103" name="Google Shape;103;p19"/>
          <p:cNvSpPr txBox="1">
            <a:spLocks noGrp="1"/>
          </p:cNvSpPr>
          <p:nvPr>
            <p:ph type="body" idx="4294967295"/>
          </p:nvPr>
        </p:nvSpPr>
        <p:spPr>
          <a:xfrm>
            <a:off x="506550" y="3531475"/>
            <a:ext cx="1210200" cy="384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100">
                <a:solidFill>
                  <a:srgbClr val="191919"/>
                </a:solidFill>
                <a:latin typeface="Arial"/>
                <a:ea typeface="Arial"/>
                <a:cs typeface="Arial"/>
                <a:sym typeface="Arial"/>
              </a:rPr>
              <a:t>A set of text pair</a:t>
            </a:r>
            <a:endParaRPr/>
          </a:p>
        </p:txBody>
      </p:sp>
      <p:sp>
        <p:nvSpPr>
          <p:cNvPr id="104" name="Google Shape;104;p19"/>
          <p:cNvSpPr txBox="1">
            <a:spLocks noGrp="1"/>
          </p:cNvSpPr>
          <p:nvPr>
            <p:ph type="body" idx="4294967295"/>
          </p:nvPr>
        </p:nvSpPr>
        <p:spPr>
          <a:xfrm>
            <a:off x="1989830" y="3320125"/>
            <a:ext cx="1503900" cy="8070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100">
                <a:solidFill>
                  <a:srgbClr val="191919"/>
                </a:solidFill>
                <a:latin typeface="Arial"/>
                <a:ea typeface="Arial"/>
                <a:cs typeface="Arial"/>
                <a:sym typeface="Arial"/>
              </a:rPr>
              <a:t>Find the similarity and dissimilarity based on gender bias</a:t>
            </a:r>
            <a:endParaRPr/>
          </a:p>
        </p:txBody>
      </p:sp>
      <p:sp>
        <p:nvSpPr>
          <p:cNvPr id="105" name="Google Shape;105;p19"/>
          <p:cNvSpPr txBox="1">
            <a:spLocks noGrp="1"/>
          </p:cNvSpPr>
          <p:nvPr>
            <p:ph type="body" idx="4294967295"/>
          </p:nvPr>
        </p:nvSpPr>
        <p:spPr>
          <a:xfrm>
            <a:off x="3766975" y="3531475"/>
            <a:ext cx="1437000" cy="384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100">
                <a:solidFill>
                  <a:srgbClr val="191919"/>
                </a:solidFill>
                <a:latin typeface="Arial"/>
                <a:ea typeface="Arial"/>
                <a:cs typeface="Arial"/>
                <a:sym typeface="Arial"/>
              </a:rPr>
              <a:t>Binary classification</a:t>
            </a:r>
            <a:endParaRPr/>
          </a:p>
        </p:txBody>
      </p:sp>
      <p:sp>
        <p:nvSpPr>
          <p:cNvPr id="106" name="Google Shape;106;p19"/>
          <p:cNvSpPr txBox="1">
            <a:spLocks noGrp="1"/>
          </p:cNvSpPr>
          <p:nvPr>
            <p:ph type="body" idx="4294967295"/>
          </p:nvPr>
        </p:nvSpPr>
        <p:spPr>
          <a:xfrm>
            <a:off x="6115179" y="3032975"/>
            <a:ext cx="2538300" cy="515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100">
                <a:solidFill>
                  <a:srgbClr val="191919"/>
                </a:solidFill>
                <a:latin typeface="Arial"/>
                <a:ea typeface="Arial"/>
                <a:cs typeface="Arial"/>
                <a:sym typeface="Arial"/>
              </a:rPr>
              <a:t>If both biased or both unbiased</a:t>
            </a:r>
            <a:endParaRPr/>
          </a:p>
        </p:txBody>
      </p:sp>
      <p:sp>
        <p:nvSpPr>
          <p:cNvPr id="107" name="Google Shape;107;p19"/>
          <p:cNvSpPr txBox="1">
            <a:spLocks noGrp="1"/>
          </p:cNvSpPr>
          <p:nvPr>
            <p:ph type="body" idx="4294967295"/>
          </p:nvPr>
        </p:nvSpPr>
        <p:spPr>
          <a:xfrm>
            <a:off x="6115288" y="3853450"/>
            <a:ext cx="2538300" cy="515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100">
                <a:solidFill>
                  <a:srgbClr val="191919"/>
                </a:solidFill>
                <a:latin typeface="Arial"/>
                <a:ea typeface="Arial"/>
                <a:cs typeface="Arial"/>
                <a:sym typeface="Arial"/>
              </a:rPr>
              <a:t>One is biased but the other unbiased</a:t>
            </a:r>
            <a:endParaRPr/>
          </a:p>
        </p:txBody>
      </p:sp>
      <p:cxnSp>
        <p:nvCxnSpPr>
          <p:cNvPr id="108" name="Google Shape;108;p19"/>
          <p:cNvCxnSpPr>
            <a:stCxn id="103" idx="3"/>
            <a:endCxn id="104" idx="1"/>
          </p:cNvCxnSpPr>
          <p:nvPr/>
        </p:nvCxnSpPr>
        <p:spPr>
          <a:xfrm>
            <a:off x="1716750" y="3723625"/>
            <a:ext cx="273000" cy="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109;p19"/>
          <p:cNvCxnSpPr>
            <a:stCxn id="104" idx="3"/>
            <a:endCxn id="105" idx="1"/>
          </p:cNvCxnSpPr>
          <p:nvPr/>
        </p:nvCxnSpPr>
        <p:spPr>
          <a:xfrm>
            <a:off x="3493730" y="3723625"/>
            <a:ext cx="273300" cy="0"/>
          </a:xfrm>
          <a:prstGeom prst="straightConnector1">
            <a:avLst/>
          </a:prstGeom>
          <a:noFill/>
          <a:ln w="9525" cap="flat" cmpd="sng">
            <a:solidFill>
              <a:schemeClr val="dk2"/>
            </a:solidFill>
            <a:prstDash val="solid"/>
            <a:round/>
            <a:headEnd type="none" w="med" len="med"/>
            <a:tailEnd type="triangle" w="med" len="med"/>
          </a:ln>
        </p:spPr>
      </p:cxnSp>
      <p:sp>
        <p:nvSpPr>
          <p:cNvPr id="110" name="Google Shape;110;p19"/>
          <p:cNvSpPr txBox="1">
            <a:spLocks noGrp="1"/>
          </p:cNvSpPr>
          <p:nvPr>
            <p:ph type="body" idx="4294967295"/>
          </p:nvPr>
        </p:nvSpPr>
        <p:spPr>
          <a:xfrm>
            <a:off x="5660911" y="3090075"/>
            <a:ext cx="372000" cy="384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700">
                <a:solidFill>
                  <a:srgbClr val="191919"/>
                </a:solidFill>
                <a:latin typeface="Arial"/>
                <a:ea typeface="Arial"/>
                <a:cs typeface="Arial"/>
                <a:sym typeface="Arial"/>
              </a:rPr>
              <a:t>0</a:t>
            </a:r>
            <a:endParaRPr sz="2400"/>
          </a:p>
        </p:txBody>
      </p:sp>
      <p:sp>
        <p:nvSpPr>
          <p:cNvPr id="111" name="Google Shape;111;p19"/>
          <p:cNvSpPr txBox="1">
            <a:spLocks noGrp="1"/>
          </p:cNvSpPr>
          <p:nvPr>
            <p:ph type="body" idx="4294967295"/>
          </p:nvPr>
        </p:nvSpPr>
        <p:spPr>
          <a:xfrm>
            <a:off x="5660911" y="3919150"/>
            <a:ext cx="372000" cy="384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700">
                <a:solidFill>
                  <a:srgbClr val="191919"/>
                </a:solidFill>
                <a:latin typeface="Arial"/>
                <a:ea typeface="Arial"/>
                <a:cs typeface="Arial"/>
                <a:sym typeface="Arial"/>
              </a:rPr>
              <a:t> 1</a:t>
            </a:r>
            <a:endParaRPr sz="2400"/>
          </a:p>
        </p:txBody>
      </p:sp>
      <p:cxnSp>
        <p:nvCxnSpPr>
          <p:cNvPr id="112" name="Google Shape;112;p19"/>
          <p:cNvCxnSpPr>
            <a:stCxn id="105" idx="3"/>
            <a:endCxn id="110" idx="1"/>
          </p:cNvCxnSpPr>
          <p:nvPr/>
        </p:nvCxnSpPr>
        <p:spPr>
          <a:xfrm rot="10800000" flipH="1">
            <a:off x="5203975" y="3282325"/>
            <a:ext cx="456900" cy="441300"/>
          </a:xfrm>
          <a:prstGeom prst="straightConnector1">
            <a:avLst/>
          </a:prstGeom>
          <a:noFill/>
          <a:ln w="9525" cap="flat" cmpd="sng">
            <a:solidFill>
              <a:schemeClr val="dk2"/>
            </a:solidFill>
            <a:prstDash val="solid"/>
            <a:round/>
            <a:headEnd type="none" w="med" len="med"/>
            <a:tailEnd type="triangle" w="med" len="med"/>
          </a:ln>
        </p:spPr>
      </p:cxnSp>
      <p:cxnSp>
        <p:nvCxnSpPr>
          <p:cNvPr id="113" name="Google Shape;113;p19"/>
          <p:cNvCxnSpPr>
            <a:stCxn id="105" idx="3"/>
            <a:endCxn id="111" idx="1"/>
          </p:cNvCxnSpPr>
          <p:nvPr/>
        </p:nvCxnSpPr>
        <p:spPr>
          <a:xfrm>
            <a:off x="5203975" y="3723625"/>
            <a:ext cx="456900" cy="387600"/>
          </a:xfrm>
          <a:prstGeom prst="straightConnector1">
            <a:avLst/>
          </a:prstGeom>
          <a:noFill/>
          <a:ln w="9525" cap="flat" cmpd="sng">
            <a:solidFill>
              <a:schemeClr val="dk2"/>
            </a:solidFill>
            <a:prstDash val="solid"/>
            <a:round/>
            <a:headEnd type="none" w="med" len="med"/>
            <a:tailEnd type="triangle" w="med" len="med"/>
          </a:ln>
        </p:spPr>
      </p:cxnSp>
      <p:sp>
        <p:nvSpPr>
          <p:cNvPr id="114" name="Google Shape;114;p1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226075" y="1919600"/>
            <a:ext cx="2808000" cy="11004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1600"/>
              </a:spcAft>
              <a:buNone/>
            </a:pPr>
            <a:r>
              <a:rPr lang="en" sz="2500"/>
              <a:t>Possible solution identification</a:t>
            </a:r>
            <a:endParaRPr sz="2500"/>
          </a:p>
        </p:txBody>
      </p:sp>
      <p:sp>
        <p:nvSpPr>
          <p:cNvPr id="120" name="Google Shape;120;p20"/>
          <p:cNvSpPr txBox="1">
            <a:spLocks noGrp="1"/>
          </p:cNvSpPr>
          <p:nvPr>
            <p:ph type="body" idx="1"/>
          </p:nvPr>
        </p:nvSpPr>
        <p:spPr>
          <a:xfrm>
            <a:off x="3932100" y="627200"/>
            <a:ext cx="4724400" cy="3685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a:solidFill>
                  <a:srgbClr val="333333"/>
                </a:solidFill>
                <a:highlight>
                  <a:srgbClr val="FAFAFA"/>
                </a:highlight>
                <a:latin typeface="Arial"/>
                <a:ea typeface="Arial"/>
                <a:cs typeface="Arial"/>
                <a:sym typeface="Arial"/>
              </a:rPr>
              <a:t>Machine Learning (ML) has become a vast umbrella of various algorithms. Certainly, even for classification models, there are numerous algorithms such as - </a:t>
            </a:r>
            <a:endParaRPr sz="1600">
              <a:solidFill>
                <a:srgbClr val="333333"/>
              </a:solidFill>
              <a:highlight>
                <a:srgbClr val="FAFAFA"/>
              </a:highlight>
              <a:latin typeface="Arial"/>
              <a:ea typeface="Arial"/>
              <a:cs typeface="Arial"/>
              <a:sym typeface="Arial"/>
            </a:endParaRPr>
          </a:p>
          <a:p>
            <a:pPr marL="0" lvl="0" indent="0" algn="just" rtl="0">
              <a:lnSpc>
                <a:spcPct val="150000"/>
              </a:lnSpc>
              <a:spcBef>
                <a:spcPts val="0"/>
              </a:spcBef>
              <a:spcAft>
                <a:spcPts val="0"/>
              </a:spcAft>
              <a:buNone/>
            </a:pPr>
            <a:endParaRPr sz="1600">
              <a:solidFill>
                <a:srgbClr val="333333"/>
              </a:solidFill>
              <a:highlight>
                <a:srgbClr val="FFFFFF"/>
              </a:highlight>
              <a:latin typeface="Arial"/>
              <a:ea typeface="Arial"/>
              <a:cs typeface="Arial"/>
              <a:sym typeface="Arial"/>
            </a:endParaRPr>
          </a:p>
          <a:p>
            <a:pPr marL="0" lvl="0" indent="0" algn="just" rtl="0">
              <a:lnSpc>
                <a:spcPct val="200000"/>
              </a:lnSpc>
              <a:spcBef>
                <a:spcPts val="0"/>
              </a:spcBef>
              <a:spcAft>
                <a:spcPts val="0"/>
              </a:spcAft>
              <a:buNone/>
            </a:pPr>
            <a:endParaRPr sz="1600">
              <a:solidFill>
                <a:srgbClr val="333333"/>
              </a:solidFill>
              <a:highlight>
                <a:srgbClr val="FFFFFF"/>
              </a:highlight>
              <a:latin typeface="Arial"/>
              <a:ea typeface="Arial"/>
              <a:cs typeface="Arial"/>
              <a:sym typeface="Arial"/>
            </a:endParaRPr>
          </a:p>
          <a:p>
            <a:pPr marL="0" lvl="0" indent="0" algn="just" rtl="0">
              <a:lnSpc>
                <a:spcPct val="200000"/>
              </a:lnSpc>
              <a:spcBef>
                <a:spcPts val="0"/>
              </a:spcBef>
              <a:spcAft>
                <a:spcPts val="0"/>
              </a:spcAft>
              <a:buNone/>
            </a:pPr>
            <a:r>
              <a:rPr lang="en" sz="1600" b="1">
                <a:solidFill>
                  <a:schemeClr val="dk1"/>
                </a:solidFill>
                <a:highlight>
                  <a:srgbClr val="FAFAFA"/>
                </a:highlight>
                <a:latin typeface="Arial"/>
                <a:ea typeface="Arial"/>
                <a:cs typeface="Arial"/>
                <a:sym typeface="Arial"/>
              </a:rPr>
              <a:t>Logistic Regression</a:t>
            </a:r>
            <a:endParaRPr sz="1600" b="1">
              <a:solidFill>
                <a:schemeClr val="dk1"/>
              </a:solidFill>
              <a:highlight>
                <a:srgbClr val="FAFAFA"/>
              </a:highlight>
              <a:latin typeface="Arial"/>
              <a:ea typeface="Arial"/>
              <a:cs typeface="Arial"/>
              <a:sym typeface="Arial"/>
            </a:endParaRPr>
          </a:p>
          <a:p>
            <a:pPr marL="0" lvl="0" indent="0" algn="just" rtl="0">
              <a:lnSpc>
                <a:spcPct val="200000"/>
              </a:lnSpc>
              <a:spcBef>
                <a:spcPts val="0"/>
              </a:spcBef>
              <a:spcAft>
                <a:spcPts val="0"/>
              </a:spcAft>
              <a:buNone/>
            </a:pPr>
            <a:r>
              <a:rPr lang="en" sz="1600" b="1">
                <a:solidFill>
                  <a:schemeClr val="dk1"/>
                </a:solidFill>
                <a:highlight>
                  <a:srgbClr val="FAFAFA"/>
                </a:highlight>
                <a:latin typeface="Arial"/>
                <a:ea typeface="Arial"/>
                <a:cs typeface="Arial"/>
                <a:sym typeface="Arial"/>
              </a:rPr>
              <a:t>Naïve Bayes Classifier</a:t>
            </a:r>
            <a:endParaRPr sz="1600" b="1">
              <a:solidFill>
                <a:schemeClr val="dk1"/>
              </a:solidFill>
              <a:highlight>
                <a:srgbClr val="FAFAFA"/>
              </a:highlight>
              <a:latin typeface="Arial"/>
              <a:ea typeface="Arial"/>
              <a:cs typeface="Arial"/>
              <a:sym typeface="Arial"/>
            </a:endParaRPr>
          </a:p>
          <a:p>
            <a:pPr marL="0" lvl="0" indent="0" algn="just" rtl="0">
              <a:lnSpc>
                <a:spcPct val="200000"/>
              </a:lnSpc>
              <a:spcBef>
                <a:spcPts val="0"/>
              </a:spcBef>
              <a:spcAft>
                <a:spcPts val="0"/>
              </a:spcAft>
              <a:buNone/>
            </a:pPr>
            <a:r>
              <a:rPr lang="en" sz="1600" b="1">
                <a:solidFill>
                  <a:schemeClr val="dk1"/>
                </a:solidFill>
                <a:highlight>
                  <a:srgbClr val="FAFAFA"/>
                </a:highlight>
                <a:latin typeface="Arial"/>
                <a:ea typeface="Arial"/>
                <a:cs typeface="Arial"/>
                <a:sym typeface="Arial"/>
              </a:rPr>
              <a:t>K-Nearest Neighbors</a:t>
            </a:r>
            <a:endParaRPr sz="1600">
              <a:solidFill>
                <a:schemeClr val="dk2"/>
              </a:solidFill>
              <a:highlight>
                <a:srgbClr val="FAFAFA"/>
              </a:highlight>
            </a:endParaRPr>
          </a:p>
        </p:txBody>
      </p:sp>
      <p:cxnSp>
        <p:nvCxnSpPr>
          <p:cNvPr id="121" name="Google Shape;121;p20"/>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
        <p:nvSpPr>
          <p:cNvPr id="122" name="Google Shape;122;p2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1600"/>
              </a:spcAft>
              <a:buNone/>
            </a:pPr>
            <a:r>
              <a:rPr lang="en" sz="2500"/>
              <a:t>Best fit algorithm selection - </a:t>
            </a:r>
            <a:r>
              <a:rPr lang="en" sz="3700"/>
              <a:t>KNN</a:t>
            </a:r>
            <a:endParaRPr sz="4400"/>
          </a:p>
        </p:txBody>
      </p:sp>
      <p:sp>
        <p:nvSpPr>
          <p:cNvPr id="128" name="Google Shape;128;p21"/>
          <p:cNvSpPr txBox="1">
            <a:spLocks noGrp="1"/>
          </p:cNvSpPr>
          <p:nvPr>
            <p:ph type="body" idx="1"/>
          </p:nvPr>
        </p:nvSpPr>
        <p:spPr>
          <a:xfrm>
            <a:off x="471900" y="1914650"/>
            <a:ext cx="8222100" cy="26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rPr>
              <a:t>Algorithm Selection justification - </a:t>
            </a:r>
            <a:endParaRPr sz="1600" b="1">
              <a:solidFill>
                <a:schemeClr val="dk2"/>
              </a:solidFill>
            </a:endParaRPr>
          </a:p>
          <a:p>
            <a:pPr marL="0" lvl="0" indent="0" algn="l" rtl="0">
              <a:spcBef>
                <a:spcPts val="1600"/>
              </a:spcBef>
              <a:spcAft>
                <a:spcPts val="0"/>
              </a:spcAft>
              <a:buNone/>
            </a:pPr>
            <a:endParaRPr sz="1600" b="1">
              <a:solidFill>
                <a:schemeClr val="dk2"/>
              </a:solidFill>
            </a:endParaRPr>
          </a:p>
          <a:p>
            <a:pPr marL="457200" lvl="0" indent="-330200" algn="just" rtl="0">
              <a:lnSpc>
                <a:spcPct val="100000"/>
              </a:lnSpc>
              <a:spcBef>
                <a:spcPts val="1600"/>
              </a:spcBef>
              <a:spcAft>
                <a:spcPts val="0"/>
              </a:spcAft>
              <a:buClr>
                <a:schemeClr val="dk2"/>
              </a:buClr>
              <a:buSzPts val="1600"/>
              <a:buAutoNum type="arabicPeriod"/>
            </a:pPr>
            <a:r>
              <a:rPr lang="en" sz="1600">
                <a:solidFill>
                  <a:srgbClr val="333333"/>
                </a:solidFill>
                <a:highlight>
                  <a:srgbClr val="FAFAFA"/>
                </a:highlight>
                <a:latin typeface="Arial"/>
                <a:ea typeface="Arial"/>
                <a:cs typeface="Arial"/>
                <a:sym typeface="Arial"/>
              </a:rPr>
              <a:t>The proposed works present a comparative study of various binary classifier </a:t>
            </a:r>
            <a:endParaRPr sz="1600">
              <a:solidFill>
                <a:srgbClr val="333333"/>
              </a:solidFill>
              <a:highlight>
                <a:srgbClr val="FAFAFA"/>
              </a:highlight>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333333"/>
              </a:solidFill>
              <a:highlight>
                <a:srgbClr val="FAFAFA"/>
              </a:highlight>
              <a:latin typeface="Arial"/>
              <a:ea typeface="Arial"/>
              <a:cs typeface="Arial"/>
              <a:sym typeface="Arial"/>
            </a:endParaRPr>
          </a:p>
          <a:p>
            <a:pPr marL="457200" lvl="0" indent="-330200" algn="just" rtl="0">
              <a:lnSpc>
                <a:spcPct val="100000"/>
              </a:lnSpc>
              <a:spcBef>
                <a:spcPts val="0"/>
              </a:spcBef>
              <a:spcAft>
                <a:spcPts val="0"/>
              </a:spcAft>
              <a:buClr>
                <a:schemeClr val="dk2"/>
              </a:buClr>
              <a:buSzPts val="1600"/>
              <a:buAutoNum type="arabicPeriod"/>
            </a:pPr>
            <a:r>
              <a:rPr lang="en" sz="1600">
                <a:solidFill>
                  <a:srgbClr val="333333"/>
                </a:solidFill>
                <a:highlight>
                  <a:srgbClr val="FAFAFA"/>
                </a:highlight>
                <a:latin typeface="Arial"/>
                <a:ea typeface="Arial"/>
                <a:cs typeface="Arial"/>
                <a:sym typeface="Arial"/>
              </a:rPr>
              <a:t>It is observed that KNN is giving better result  </a:t>
            </a:r>
            <a:endParaRPr sz="1600">
              <a:solidFill>
                <a:srgbClr val="333333"/>
              </a:solidFill>
              <a:highlight>
                <a:srgbClr val="FAFAFA"/>
              </a:highlight>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333333"/>
              </a:solidFill>
              <a:highlight>
                <a:srgbClr val="FAFAFA"/>
              </a:highlight>
              <a:latin typeface="Arial"/>
              <a:ea typeface="Arial"/>
              <a:cs typeface="Arial"/>
              <a:sym typeface="Arial"/>
            </a:endParaRPr>
          </a:p>
          <a:p>
            <a:pPr marL="457200" lvl="0" indent="-330200" algn="just" rtl="0">
              <a:lnSpc>
                <a:spcPct val="100000"/>
              </a:lnSpc>
              <a:spcBef>
                <a:spcPts val="0"/>
              </a:spcBef>
              <a:spcAft>
                <a:spcPts val="0"/>
              </a:spcAft>
              <a:buClr>
                <a:schemeClr val="dk2"/>
              </a:buClr>
              <a:buSzPts val="1600"/>
              <a:buAutoNum type="arabicPeriod"/>
            </a:pPr>
            <a:r>
              <a:rPr lang="en" sz="1600">
                <a:solidFill>
                  <a:srgbClr val="333333"/>
                </a:solidFill>
                <a:highlight>
                  <a:srgbClr val="FAFAFA"/>
                </a:highlight>
                <a:latin typeface="Arial"/>
                <a:ea typeface="Arial"/>
                <a:cs typeface="Arial"/>
                <a:sym typeface="Arial"/>
              </a:rPr>
              <a:t>So KNN have implemented from various binary classification algorithms </a:t>
            </a:r>
            <a:endParaRPr sz="1600">
              <a:solidFill>
                <a:schemeClr val="dk2"/>
              </a:solidFill>
              <a:highlight>
                <a:srgbClr val="FAFAFA"/>
              </a:highlight>
            </a:endParaRPr>
          </a:p>
          <a:p>
            <a:pPr marL="457200" lvl="0" indent="0" algn="l" rtl="0">
              <a:spcBef>
                <a:spcPts val="0"/>
              </a:spcBef>
              <a:spcAft>
                <a:spcPts val="0"/>
              </a:spcAft>
              <a:buNone/>
            </a:pPr>
            <a:endParaRPr sz="1600">
              <a:solidFill>
                <a:schemeClr val="dk2"/>
              </a:solidFill>
            </a:endParaRPr>
          </a:p>
          <a:p>
            <a:pPr marL="0" lvl="0" indent="0" algn="l" rtl="0">
              <a:spcBef>
                <a:spcPts val="1600"/>
              </a:spcBef>
              <a:spcAft>
                <a:spcPts val="1600"/>
              </a:spcAft>
              <a:buNone/>
            </a:pPr>
            <a:endParaRPr sz="1600">
              <a:solidFill>
                <a:schemeClr val="dk2"/>
              </a:solidFill>
            </a:endParaRPr>
          </a:p>
        </p:txBody>
      </p:sp>
      <p:cxnSp>
        <p:nvCxnSpPr>
          <p:cNvPr id="129" name="Google Shape;129;p21"/>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
        <p:nvSpPr>
          <p:cNvPr id="130" name="Google Shape;130;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Approach to solve the problem</a:t>
            </a:r>
            <a:endParaRPr/>
          </a:p>
        </p:txBody>
      </p:sp>
      <p:sp>
        <p:nvSpPr>
          <p:cNvPr id="136" name="Google Shape;136;p2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37" name="Google Shape;137;p22"/>
          <p:cNvPicPr preferRelativeResize="0"/>
          <p:nvPr/>
        </p:nvPicPr>
        <p:blipFill>
          <a:blip r:embed="rId3">
            <a:alphaModFix/>
          </a:blip>
          <a:stretch>
            <a:fillRect/>
          </a:stretch>
        </p:blipFill>
        <p:spPr>
          <a:xfrm>
            <a:off x="0" y="1685300"/>
            <a:ext cx="9144000" cy="345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Developing the model - Data Cleaning</a:t>
            </a:r>
            <a:endParaRPr sz="2500"/>
          </a:p>
        </p:txBody>
      </p:sp>
      <p:cxnSp>
        <p:nvCxnSpPr>
          <p:cNvPr id="143" name="Google Shape;143;p23"/>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pic>
        <p:nvPicPr>
          <p:cNvPr id="144" name="Google Shape;144;p23"/>
          <p:cNvPicPr preferRelativeResize="0"/>
          <p:nvPr/>
        </p:nvPicPr>
        <p:blipFill rotWithShape="1">
          <a:blip r:embed="rId3">
            <a:alphaModFix/>
          </a:blip>
          <a:srcRect l="17560" t="21224" r="25181" b="6583"/>
          <a:stretch/>
        </p:blipFill>
        <p:spPr>
          <a:xfrm>
            <a:off x="509393" y="1328713"/>
            <a:ext cx="3912883" cy="2943300"/>
          </a:xfrm>
          <a:prstGeom prst="rect">
            <a:avLst/>
          </a:prstGeom>
          <a:noFill/>
          <a:ln>
            <a:noFill/>
          </a:ln>
        </p:spPr>
      </p:pic>
      <p:pic>
        <p:nvPicPr>
          <p:cNvPr id="145" name="Google Shape;145;p23"/>
          <p:cNvPicPr preferRelativeResize="0"/>
          <p:nvPr/>
        </p:nvPicPr>
        <p:blipFill rotWithShape="1">
          <a:blip r:embed="rId4">
            <a:alphaModFix/>
          </a:blip>
          <a:srcRect l="17179" t="20385" r="19661" b="6913"/>
          <a:stretch/>
        </p:blipFill>
        <p:spPr>
          <a:xfrm>
            <a:off x="4614150" y="1328725"/>
            <a:ext cx="4042349" cy="2943275"/>
          </a:xfrm>
          <a:prstGeom prst="rect">
            <a:avLst/>
          </a:prstGeom>
          <a:noFill/>
          <a:ln>
            <a:noFill/>
          </a:ln>
        </p:spPr>
      </p:pic>
      <p:sp>
        <p:nvSpPr>
          <p:cNvPr id="146" name="Google Shape;146;p23"/>
          <p:cNvSpPr txBox="1">
            <a:spLocks noGrp="1"/>
          </p:cNvSpPr>
          <p:nvPr>
            <p:ph type="body" idx="4294967295"/>
          </p:nvPr>
        </p:nvSpPr>
        <p:spPr>
          <a:xfrm>
            <a:off x="506550" y="705550"/>
            <a:ext cx="4626900" cy="384300"/>
          </a:xfrm>
          <a:prstGeom prst="rect">
            <a:avLst/>
          </a:prstGeom>
          <a:ln w="9525" cap="flat" cmpd="sng">
            <a:solidFill>
              <a:srgbClr val="FAFAFA"/>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600">
                <a:solidFill>
                  <a:srgbClr val="191919"/>
                </a:solidFill>
                <a:latin typeface="Arial"/>
                <a:ea typeface="Arial"/>
                <a:cs typeface="Arial"/>
                <a:sym typeface="Arial"/>
              </a:rPr>
              <a:t>Structuring the test dataset</a:t>
            </a:r>
            <a:endParaRPr sz="1600"/>
          </a:p>
        </p:txBody>
      </p:sp>
      <p:cxnSp>
        <p:nvCxnSpPr>
          <p:cNvPr id="147" name="Google Shape;147;p23"/>
          <p:cNvCxnSpPr>
            <a:stCxn id="144" idx="3"/>
            <a:endCxn id="145" idx="1"/>
          </p:cNvCxnSpPr>
          <p:nvPr/>
        </p:nvCxnSpPr>
        <p:spPr>
          <a:xfrm>
            <a:off x="4422276" y="2800362"/>
            <a:ext cx="192000" cy="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cxnSp>
        <p:nvCxnSpPr>
          <p:cNvPr id="3" name="Straight Connector 2">
            <a:extLst>
              <a:ext uri="{FF2B5EF4-FFF2-40B4-BE49-F238E27FC236}">
                <a16:creationId xmlns:a16="http://schemas.microsoft.com/office/drawing/2014/main" id="{1D5FDB8A-8F89-3FEE-AB22-00913A626B20}"/>
              </a:ext>
            </a:extLst>
          </p:cNvPr>
          <p:cNvCxnSpPr/>
          <p:nvPr/>
        </p:nvCxnSpPr>
        <p:spPr>
          <a:xfrm>
            <a:off x="5418306" y="1245140"/>
            <a:ext cx="0" cy="3164732"/>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Developing the model - Data Cleaning </a:t>
            </a:r>
            <a:endParaRPr sz="2500"/>
          </a:p>
        </p:txBody>
      </p:sp>
      <p:cxnSp>
        <p:nvCxnSpPr>
          <p:cNvPr id="154" name="Google Shape;154;p24"/>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pic>
        <p:nvPicPr>
          <p:cNvPr id="155" name="Google Shape;155;p24"/>
          <p:cNvPicPr preferRelativeResize="0"/>
          <p:nvPr/>
        </p:nvPicPr>
        <p:blipFill rotWithShape="1">
          <a:blip r:embed="rId3">
            <a:alphaModFix/>
          </a:blip>
          <a:srcRect l="17460" t="19706" r="48943" b="6568"/>
          <a:stretch/>
        </p:blipFill>
        <p:spPr>
          <a:xfrm>
            <a:off x="631650" y="1157756"/>
            <a:ext cx="2626915" cy="3242344"/>
          </a:xfrm>
          <a:prstGeom prst="rect">
            <a:avLst/>
          </a:prstGeom>
          <a:noFill/>
          <a:ln>
            <a:noFill/>
          </a:ln>
        </p:spPr>
      </p:pic>
      <p:pic>
        <p:nvPicPr>
          <p:cNvPr id="156" name="Google Shape;156;p24"/>
          <p:cNvPicPr preferRelativeResize="0"/>
          <p:nvPr/>
        </p:nvPicPr>
        <p:blipFill rotWithShape="1">
          <a:blip r:embed="rId4">
            <a:alphaModFix/>
          </a:blip>
          <a:srcRect l="16943" t="19706" r="22878" b="6568"/>
          <a:stretch/>
        </p:blipFill>
        <p:spPr>
          <a:xfrm>
            <a:off x="3875315" y="1157755"/>
            <a:ext cx="4704984" cy="3242344"/>
          </a:xfrm>
          <a:prstGeom prst="rect">
            <a:avLst/>
          </a:prstGeom>
          <a:noFill/>
          <a:ln>
            <a:noFill/>
          </a:ln>
        </p:spPr>
      </p:pic>
      <p:sp>
        <p:nvSpPr>
          <p:cNvPr id="157" name="Google Shape;157;p24"/>
          <p:cNvSpPr txBox="1">
            <a:spLocks noGrp="1"/>
          </p:cNvSpPr>
          <p:nvPr>
            <p:ph type="body" idx="4294967295"/>
          </p:nvPr>
        </p:nvSpPr>
        <p:spPr>
          <a:xfrm>
            <a:off x="506550" y="705550"/>
            <a:ext cx="4626900" cy="384300"/>
          </a:xfrm>
          <a:prstGeom prst="rect">
            <a:avLst/>
          </a:prstGeom>
          <a:ln w="9525" cap="flat" cmpd="sng">
            <a:solidFill>
              <a:srgbClr val="FAFAFA"/>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1600">
                <a:solidFill>
                  <a:srgbClr val="191919"/>
                </a:solidFill>
                <a:latin typeface="Arial"/>
                <a:ea typeface="Arial"/>
                <a:cs typeface="Arial"/>
                <a:sym typeface="Arial"/>
              </a:rPr>
              <a:t>Matching test data with trained data</a:t>
            </a:r>
            <a:endParaRPr sz="1600"/>
          </a:p>
        </p:txBody>
      </p:sp>
      <p:cxnSp>
        <p:nvCxnSpPr>
          <p:cNvPr id="158" name="Google Shape;158;p24"/>
          <p:cNvCxnSpPr>
            <a:stCxn id="155" idx="3"/>
            <a:endCxn id="156" idx="1"/>
          </p:cNvCxnSpPr>
          <p:nvPr/>
        </p:nvCxnSpPr>
        <p:spPr>
          <a:xfrm flipV="1">
            <a:off x="3258565" y="2778927"/>
            <a:ext cx="616750" cy="1"/>
          </a:xfrm>
          <a:prstGeom prst="straightConnector1">
            <a:avLst/>
          </a:prstGeom>
          <a:noFill/>
          <a:ln w="9525" cap="flat" cmpd="sng">
            <a:solidFill>
              <a:schemeClr val="dk2"/>
            </a:solidFill>
            <a:prstDash val="solid"/>
            <a:round/>
            <a:headEnd type="none" w="med" len="med"/>
            <a:tailEnd type="triangle" w="med" len="med"/>
          </a:ln>
        </p:spPr>
      </p:cxnSp>
      <p:sp>
        <p:nvSpPr>
          <p:cNvPr id="159" name="Google Shape;159;p2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Rectangle 1">
            <a:extLst>
              <a:ext uri="{FF2B5EF4-FFF2-40B4-BE49-F238E27FC236}">
                <a16:creationId xmlns:a16="http://schemas.microsoft.com/office/drawing/2014/main" id="{BA7D2EF0-CDDD-5567-C877-2C12B74E697D}"/>
              </a:ext>
            </a:extLst>
          </p:cNvPr>
          <p:cNvSpPr/>
          <p:nvPr/>
        </p:nvSpPr>
        <p:spPr>
          <a:xfrm>
            <a:off x="752272" y="1183532"/>
            <a:ext cx="817124" cy="3224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229C34B-B1CD-D2FD-153D-E62CB819D91C}"/>
              </a:ext>
            </a:extLst>
          </p:cNvPr>
          <p:cNvSpPr/>
          <p:nvPr/>
        </p:nvSpPr>
        <p:spPr>
          <a:xfrm>
            <a:off x="4059677" y="1183532"/>
            <a:ext cx="1825760" cy="3224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58736C0-EE38-085E-69ED-947E0ECAC791}"/>
              </a:ext>
            </a:extLst>
          </p:cNvPr>
          <p:cNvSpPr/>
          <p:nvPr/>
        </p:nvSpPr>
        <p:spPr>
          <a:xfrm>
            <a:off x="1569396" y="1183532"/>
            <a:ext cx="817124" cy="322494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FB6AA40-8D71-6424-A09B-530864215A47}"/>
              </a:ext>
            </a:extLst>
          </p:cNvPr>
          <p:cNvSpPr/>
          <p:nvPr/>
        </p:nvSpPr>
        <p:spPr>
          <a:xfrm>
            <a:off x="5882820" y="1183532"/>
            <a:ext cx="1825759" cy="322494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226078" y="1882125"/>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Algorithms Used</a:t>
            </a:r>
            <a:endParaRPr sz="2500"/>
          </a:p>
        </p:txBody>
      </p:sp>
      <p:sp>
        <p:nvSpPr>
          <p:cNvPr id="165" name="Google Shape;165;p25"/>
          <p:cNvSpPr txBox="1">
            <a:spLocks noGrp="1"/>
          </p:cNvSpPr>
          <p:nvPr>
            <p:ph type="title"/>
          </p:nvPr>
        </p:nvSpPr>
        <p:spPr>
          <a:xfrm>
            <a:off x="4337500" y="514150"/>
            <a:ext cx="3753900" cy="9621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KNN Algorithm</a:t>
            </a:r>
            <a:endParaRPr/>
          </a:p>
        </p:txBody>
      </p:sp>
      <p:sp>
        <p:nvSpPr>
          <p:cNvPr id="166" name="Google Shape;166;p25"/>
          <p:cNvSpPr txBox="1">
            <a:spLocks noGrp="1"/>
          </p:cNvSpPr>
          <p:nvPr>
            <p:ph type="title"/>
          </p:nvPr>
        </p:nvSpPr>
        <p:spPr>
          <a:xfrm>
            <a:off x="4337500" y="2090676"/>
            <a:ext cx="3753900" cy="962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Logistic Regression</a:t>
            </a:r>
            <a:endParaRPr/>
          </a:p>
        </p:txBody>
      </p:sp>
      <p:sp>
        <p:nvSpPr>
          <p:cNvPr id="167" name="Google Shape;167;p25"/>
          <p:cNvSpPr txBox="1">
            <a:spLocks noGrp="1"/>
          </p:cNvSpPr>
          <p:nvPr>
            <p:ph type="title"/>
          </p:nvPr>
        </p:nvSpPr>
        <p:spPr>
          <a:xfrm>
            <a:off x="4337501" y="3667157"/>
            <a:ext cx="3753900" cy="9621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NAIVE BASE</a:t>
            </a:r>
            <a:endParaRPr/>
          </a:p>
        </p:txBody>
      </p:sp>
      <p:sp>
        <p:nvSpPr>
          <p:cNvPr id="168" name="Google Shape;168;p2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464</Words>
  <Application>Microsoft Office PowerPoint</Application>
  <PresentationFormat>On-screen Show (16:9)</PresentationFormat>
  <Paragraphs>104</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Roboto</vt:lpstr>
      <vt:lpstr>Arial</vt:lpstr>
      <vt:lpstr>Material</vt:lpstr>
      <vt:lpstr>A machine learning algorithm for binary classification of gender bias in text</vt:lpstr>
      <vt:lpstr>Contents</vt:lpstr>
      <vt:lpstr>Problem statement</vt:lpstr>
      <vt:lpstr>Possible solution identification</vt:lpstr>
      <vt:lpstr>Best fit algorithm selection - KNN</vt:lpstr>
      <vt:lpstr>Approach to solve the problem</vt:lpstr>
      <vt:lpstr>Developing the model - Data Cleaning</vt:lpstr>
      <vt:lpstr>Developing the model - Data Cleaning </vt:lpstr>
      <vt:lpstr>Algorithms Used</vt:lpstr>
      <vt:lpstr>Pandas</vt:lpstr>
      <vt:lpstr>Developing the model - KNN</vt:lpstr>
      <vt:lpstr>PowerPoint Presentation</vt:lpstr>
      <vt:lpstr>PowerPoint Presentation</vt:lpstr>
      <vt:lpstr>Logistic regression</vt:lpstr>
      <vt:lpstr>Result</vt:lpstr>
      <vt:lpstr>Confusion matrix  KNN</vt:lpstr>
      <vt:lpstr>PowerPoint Presentation</vt:lpstr>
      <vt:lpstr>PowerPoint Presentation</vt:lpstr>
      <vt:lpstr>PowerPoint Presentation</vt:lpstr>
      <vt:lpstr>Output file: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machine learning algorithm for binary classification of gender bias in text</dc:title>
  <cp:lastModifiedBy>kamal soni</cp:lastModifiedBy>
  <cp:revision>4</cp:revision>
  <dcterms:modified xsi:type="dcterms:W3CDTF">2022-11-10T19:01:22Z</dcterms:modified>
</cp:coreProperties>
</file>